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305" r:id="rId7"/>
    <p:sldId id="301" r:id="rId8"/>
    <p:sldId id="302" r:id="rId9"/>
    <p:sldId id="303" r:id="rId10"/>
    <p:sldId id="304" r:id="rId11"/>
    <p:sldId id="265" r:id="rId12"/>
    <p:sldId id="306" r:id="rId13"/>
    <p:sldId id="307" r:id="rId14"/>
    <p:sldId id="310" r:id="rId15"/>
    <p:sldId id="311" r:id="rId16"/>
    <p:sldId id="308" r:id="rId17"/>
    <p:sldId id="312" r:id="rId18"/>
    <p:sldId id="313" r:id="rId19"/>
    <p:sldId id="314" r:id="rId20"/>
    <p:sldId id="315" r:id="rId21"/>
    <p:sldId id="316" r:id="rId22"/>
    <p:sldId id="319" r:id="rId23"/>
    <p:sldId id="317" r:id="rId24"/>
    <p:sldId id="318" r:id="rId25"/>
    <p:sldId id="320" r:id="rId26"/>
    <p:sldId id="321" r:id="rId27"/>
    <p:sldId id="322" r:id="rId28"/>
    <p:sldId id="323" r:id="rId29"/>
    <p:sldId id="324" r:id="rId30"/>
    <p:sldId id="325" r:id="rId31"/>
    <p:sldId id="326" r:id="rId32"/>
    <p:sldId id="327" r:id="rId33"/>
    <p:sldId id="296" r:id="rId34"/>
    <p:sldId id="297"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5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1D2F5-50A4-4FE6-94FE-B434CD32FC91}" type="datetimeFigureOut">
              <a:rPr lang="zh-CN" altLang="en-US" smtClean="0"/>
              <a:pPr/>
              <a:t>2015/12/6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C3B49-4E07-445E-ADA1-8CC25C7003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images.google.cn/imgres?imgurl=http://content.answers.com/main/content/wp/en/thumb/e/e2/200px-Ac.thequeen.jpg&amp;imgrefurl=http://www.answers.com/topic/british-monarchy&amp;h=250&amp;w=200&amp;sz=13&amp;hl=zh-CN&amp;start=22&amp;tbnid=HifOFmyK5hJZqM:&amp;tbnh=111&amp;tbnw=89&amp;prev=/images?q=Queen+Elizabeth+II&amp;start=20&amp;ndsp=20&amp;svnum=10&amp;hl=zh-CN&amp;lr=&amp;newwindow=1&amp;sa=N" TargetMode="External"/><Relationship Id="rId5" Type="http://schemas.openxmlformats.org/officeDocument/2006/relationships/image" Target="file:///F:\can02\inset\can2-12.jpg"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F:\can02\inset\can2-6.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thecanadaguide.com/politica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www.tcm-mec.gc.ca/China/site/images/photos/UniversityHeads1.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928671"/>
            <a:ext cx="7815290" cy="2286015"/>
          </a:xfrm>
        </p:spPr>
        <p:txBody>
          <a:bodyPr/>
          <a:lstStyle/>
          <a:p>
            <a:r>
              <a:rPr lang="en-US" altLang="zh-CN" b="1" dirty="0" smtClean="0"/>
              <a:t>《</a:t>
            </a:r>
            <a:r>
              <a:rPr lang="zh-CN" altLang="en-US" b="1" dirty="0" smtClean="0"/>
              <a:t>英语国家社会与文化入门</a:t>
            </a:r>
            <a:r>
              <a:rPr lang="en-US" altLang="zh-CN" b="1" dirty="0" smtClean="0"/>
              <a:t>》(</a:t>
            </a:r>
            <a:r>
              <a:rPr lang="zh-CN" altLang="en-US" b="1" dirty="0" smtClean="0"/>
              <a:t>下册）</a:t>
            </a:r>
            <a:endParaRPr lang="zh-CN" altLang="en-US" dirty="0"/>
          </a:p>
        </p:txBody>
      </p:sp>
      <p:sp>
        <p:nvSpPr>
          <p:cNvPr id="3" name="副标题 2"/>
          <p:cNvSpPr>
            <a:spLocks noGrp="1"/>
          </p:cNvSpPr>
          <p:nvPr>
            <p:ph type="subTitle" idx="1"/>
          </p:nvPr>
        </p:nvSpPr>
        <p:spPr>
          <a:xfrm>
            <a:off x="1142976" y="3000372"/>
            <a:ext cx="7143800" cy="3000396"/>
          </a:xfrm>
        </p:spPr>
        <p:txBody>
          <a:bodyPr>
            <a:normAutofit/>
          </a:bodyPr>
          <a:lstStyle/>
          <a:p>
            <a:r>
              <a:rPr lang="en-US" altLang="zh-CN" b="1" dirty="0" smtClean="0">
                <a:solidFill>
                  <a:srgbClr val="FF0000"/>
                </a:solidFill>
                <a:latin typeface="Times New Roman" pitchFamily="18" charset="0"/>
                <a:cs typeface="Times New Roman" pitchFamily="18" charset="0"/>
              </a:rPr>
              <a:t>The Society and Cultures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Two)</a:t>
            </a:r>
            <a:endParaRPr lang="zh-CN" altLang="en-US" b="1" dirty="0" smtClean="0">
              <a:solidFill>
                <a:srgbClr val="FF0000"/>
              </a:solidFill>
              <a:latin typeface="Times New Roman" pitchFamily="18" charset="0"/>
              <a:cs typeface="Times New Roman" pitchFamily="18" charset="0"/>
            </a:endParaRP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642910" y="285728"/>
            <a:ext cx="7772400" cy="733428"/>
          </a:xfrm>
        </p:spPr>
        <p:txBody>
          <a:bodyPr>
            <a:normAutofit fontScale="90000"/>
          </a:bodyPr>
          <a:lstStyle/>
          <a:p>
            <a:r>
              <a:rPr lang="en-US" altLang="zh-CN" i="0" dirty="0" smtClean="0">
                <a:latin typeface="Times New Roman" pitchFamily="18" charset="0"/>
                <a:cs typeface="Times New Roman" pitchFamily="18" charset="0"/>
              </a:rPr>
              <a:t>II. Structures of Government</a:t>
            </a:r>
            <a:r>
              <a:rPr lang="en-US" altLang="zh-CN" i="0" dirty="0" smtClean="0"/>
              <a:t/>
            </a:r>
            <a:br>
              <a:rPr lang="en-US" altLang="zh-CN" i="0" dirty="0" smtClean="0"/>
            </a:br>
            <a:r>
              <a:rPr lang="en-US" altLang="zh-CN" sz="2200" b="1" i="0" dirty="0" smtClean="0"/>
              <a:t>Canada’s Political </a:t>
            </a:r>
            <a:r>
              <a:rPr lang="en-US" altLang="zh-CN" sz="2200" b="1" i="0" dirty="0"/>
              <a:t>Traditions</a:t>
            </a:r>
          </a:p>
        </p:txBody>
      </p:sp>
      <p:pic>
        <p:nvPicPr>
          <p:cNvPr id="26631" name="Picture 1031" descr="http://www.supinfo.com/SupinfoCommonResources/London - Westminster.jpg"/>
          <p:cNvPicPr>
            <a:picLocks noChangeAspect="1" noChangeArrowheads="1"/>
          </p:cNvPicPr>
          <p:nvPr/>
        </p:nvPicPr>
        <p:blipFill>
          <a:blip r:embed="rId2"/>
          <a:srcRect/>
          <a:stretch>
            <a:fillRect/>
          </a:stretch>
        </p:blipFill>
        <p:spPr bwMode="auto">
          <a:xfrm>
            <a:off x="457200" y="4419600"/>
            <a:ext cx="3257544" cy="2079283"/>
          </a:xfrm>
          <a:prstGeom prst="rect">
            <a:avLst/>
          </a:prstGeom>
          <a:noFill/>
        </p:spPr>
      </p:pic>
      <p:sp>
        <p:nvSpPr>
          <p:cNvPr id="26637" name="Rectangle 1037"/>
          <p:cNvSpPr>
            <a:spLocks noChangeArrowheads="1"/>
          </p:cNvSpPr>
          <p:nvPr/>
        </p:nvSpPr>
        <p:spPr bwMode="auto">
          <a:xfrm>
            <a:off x="2376488" y="2274888"/>
            <a:ext cx="9144000" cy="0"/>
          </a:xfrm>
          <a:prstGeom prst="rect">
            <a:avLst/>
          </a:prstGeom>
          <a:solidFill>
            <a:srgbClr val="FFFFFF"/>
          </a:solidFill>
          <a:ln w="12700">
            <a:noFill/>
            <a:miter lim="800000"/>
            <a:headEnd type="none" w="sm" len="sm"/>
            <a:tailEnd type="none" w="sm" len="sm"/>
          </a:ln>
          <a:effectLst/>
        </p:spPr>
        <p:txBody>
          <a:bodyPr lIns="0" tIns="71415" bIns="88872">
            <a:spAutoFit/>
          </a:bodyPr>
          <a:lstStyle/>
          <a:p>
            <a:endParaRPr lang="zh-CN" altLang="en-US"/>
          </a:p>
        </p:txBody>
      </p:sp>
      <p:sp>
        <p:nvSpPr>
          <p:cNvPr id="26638" name="Rectangle 1038"/>
          <p:cNvSpPr>
            <a:spLocks noChangeArrowheads="1"/>
          </p:cNvSpPr>
          <p:nvPr/>
        </p:nvSpPr>
        <p:spPr bwMode="auto">
          <a:xfrm>
            <a:off x="2376488" y="2274888"/>
            <a:ext cx="9144000" cy="0"/>
          </a:xfrm>
          <a:prstGeom prst="rect">
            <a:avLst/>
          </a:prstGeom>
          <a:solidFill>
            <a:srgbClr val="FFFFFF"/>
          </a:solidFill>
          <a:ln w="12700">
            <a:noFill/>
            <a:miter lim="800000"/>
            <a:headEnd type="none" w="sm" len="sm"/>
            <a:tailEnd type="none" w="sm" len="sm"/>
          </a:ln>
          <a:effectLst/>
        </p:spPr>
        <p:txBody>
          <a:bodyPr lIns="0" tIns="0" rIns="0" bIns="0">
            <a:spAutoFit/>
          </a:bodyPr>
          <a:lstStyle/>
          <a:p>
            <a:endParaRPr lang="zh-CN" altLang="en-US"/>
          </a:p>
        </p:txBody>
      </p:sp>
      <p:sp>
        <p:nvSpPr>
          <p:cNvPr id="26639" name="Rectangle 1039"/>
          <p:cNvSpPr>
            <a:spLocks noChangeArrowheads="1"/>
          </p:cNvSpPr>
          <p:nvPr/>
        </p:nvSpPr>
        <p:spPr bwMode="auto">
          <a:xfrm>
            <a:off x="2376488" y="2274888"/>
            <a:ext cx="9144000" cy="0"/>
          </a:xfrm>
          <a:prstGeom prst="rect">
            <a:avLst/>
          </a:prstGeom>
          <a:solidFill>
            <a:srgbClr val="FFFFFF"/>
          </a:solidFill>
          <a:ln w="12700">
            <a:noFill/>
            <a:miter lim="800000"/>
            <a:headEnd type="none" w="sm" len="sm"/>
            <a:tailEnd type="none" w="sm" len="sm"/>
          </a:ln>
          <a:effectLst/>
        </p:spPr>
        <p:txBody>
          <a:bodyPr lIns="0" tIns="0" rIns="-71415" bIns="0">
            <a:spAutoFit/>
          </a:bodyPr>
          <a:lstStyle/>
          <a:p>
            <a:endParaRPr lang="zh-CN" altLang="en-US"/>
          </a:p>
        </p:txBody>
      </p:sp>
      <p:sp>
        <p:nvSpPr>
          <p:cNvPr id="26640" name="Rectangle 1040"/>
          <p:cNvSpPr>
            <a:spLocks noChangeArrowheads="1"/>
          </p:cNvSpPr>
          <p:nvPr/>
        </p:nvSpPr>
        <p:spPr bwMode="auto">
          <a:xfrm>
            <a:off x="2376488" y="2274888"/>
            <a:ext cx="9144000" cy="0"/>
          </a:xfrm>
          <a:prstGeom prst="rect">
            <a:avLst/>
          </a:prstGeom>
          <a:solidFill>
            <a:srgbClr val="FFFFFF"/>
          </a:solidFill>
          <a:ln w="12700">
            <a:noFill/>
            <a:miter lim="800000"/>
            <a:headEnd type="none" w="sm" len="sm"/>
            <a:tailEnd type="none" w="sm" len="sm"/>
          </a:ln>
          <a:effectLst/>
        </p:spPr>
        <p:txBody>
          <a:bodyPr lIns="0" tIns="71415" bIns="88872">
            <a:spAutoFit/>
          </a:bodyPr>
          <a:lstStyle/>
          <a:p>
            <a:endParaRPr lang="zh-CN" altLang="en-US"/>
          </a:p>
        </p:txBody>
      </p:sp>
      <p:pic>
        <p:nvPicPr>
          <p:cNvPr id="26642" name="Picture 1042" descr="The U.S. Capitol Building"/>
          <p:cNvPicPr>
            <a:picLocks noChangeAspect="1" noChangeArrowheads="1"/>
          </p:cNvPicPr>
          <p:nvPr/>
        </p:nvPicPr>
        <p:blipFill>
          <a:blip r:embed="rId3"/>
          <a:srcRect/>
          <a:stretch>
            <a:fillRect/>
          </a:stretch>
        </p:blipFill>
        <p:spPr bwMode="auto">
          <a:xfrm>
            <a:off x="5143504" y="4425950"/>
            <a:ext cx="3657596" cy="1996865"/>
          </a:xfrm>
          <a:prstGeom prst="rect">
            <a:avLst/>
          </a:prstGeom>
          <a:noFill/>
        </p:spPr>
      </p:pic>
      <p:sp>
        <p:nvSpPr>
          <p:cNvPr id="26644" name="Rectangle 1044"/>
          <p:cNvSpPr>
            <a:spLocks noChangeArrowheads="1"/>
          </p:cNvSpPr>
          <p:nvPr/>
        </p:nvSpPr>
        <p:spPr bwMode="auto">
          <a:xfrm>
            <a:off x="2428875" y="1985963"/>
            <a:ext cx="9144000" cy="0"/>
          </a:xfrm>
          <a:prstGeom prst="rect">
            <a:avLst/>
          </a:prstGeom>
          <a:noFill/>
          <a:ln w="12700">
            <a:noFill/>
            <a:miter lim="800000"/>
            <a:headEnd type="none" w="sm" len="sm"/>
            <a:tailEnd type="none" w="sm" len="sm"/>
          </a:ln>
          <a:effectLst/>
        </p:spPr>
        <p:txBody>
          <a:bodyPr>
            <a:spAutoFit/>
          </a:bodyPr>
          <a:lstStyle/>
          <a:p>
            <a:endParaRPr lang="zh-CN" altLang="en-US"/>
          </a:p>
        </p:txBody>
      </p:sp>
      <p:pic>
        <p:nvPicPr>
          <p:cNvPr id="26643" name="Picture 1043" descr="F:\can02\inset\can2-12.jpg"/>
          <p:cNvPicPr>
            <a:picLocks noChangeAspect="1" noChangeArrowheads="1"/>
          </p:cNvPicPr>
          <p:nvPr/>
        </p:nvPicPr>
        <p:blipFill>
          <a:blip r:embed="rId4" r:link="rId5"/>
          <a:srcRect/>
          <a:stretch>
            <a:fillRect/>
          </a:stretch>
        </p:blipFill>
        <p:spPr bwMode="auto">
          <a:xfrm>
            <a:off x="2643174" y="1214422"/>
            <a:ext cx="3676650" cy="2057400"/>
          </a:xfrm>
          <a:prstGeom prst="rect">
            <a:avLst/>
          </a:prstGeom>
          <a:noFill/>
        </p:spPr>
      </p:pic>
      <p:sp>
        <p:nvSpPr>
          <p:cNvPr id="26646" name="Line 1046"/>
          <p:cNvSpPr>
            <a:spLocks noChangeShapeType="1"/>
          </p:cNvSpPr>
          <p:nvPr/>
        </p:nvSpPr>
        <p:spPr bwMode="auto">
          <a:xfrm flipV="1">
            <a:off x="2362200" y="2895600"/>
            <a:ext cx="1524000" cy="1600200"/>
          </a:xfrm>
          <a:prstGeom prst="line">
            <a:avLst/>
          </a:prstGeom>
          <a:noFill/>
          <a:ln w="57150">
            <a:solidFill>
              <a:schemeClr val="tx1"/>
            </a:solidFill>
            <a:round/>
            <a:headEnd type="none" w="sm" len="sm"/>
            <a:tailEnd type="triangle" w="sm" len="sm"/>
          </a:ln>
          <a:effectLst/>
        </p:spPr>
        <p:txBody>
          <a:bodyPr wrap="none"/>
          <a:lstStyle/>
          <a:p>
            <a:endParaRPr lang="zh-CN" altLang="en-US"/>
          </a:p>
        </p:txBody>
      </p:sp>
      <p:sp>
        <p:nvSpPr>
          <p:cNvPr id="26647" name="Line 1047"/>
          <p:cNvSpPr>
            <a:spLocks noChangeShapeType="1"/>
          </p:cNvSpPr>
          <p:nvPr/>
        </p:nvSpPr>
        <p:spPr bwMode="auto">
          <a:xfrm flipH="1" flipV="1">
            <a:off x="5257800" y="2895600"/>
            <a:ext cx="1524000" cy="1676400"/>
          </a:xfrm>
          <a:prstGeom prst="line">
            <a:avLst/>
          </a:prstGeom>
          <a:noFill/>
          <a:ln w="57150">
            <a:solidFill>
              <a:schemeClr val="tx1"/>
            </a:solidFill>
            <a:round/>
            <a:headEnd type="none" w="sm" len="sm"/>
            <a:tailEnd type="triangle" w="sm" len="sm"/>
          </a:ln>
          <a:effectLst/>
        </p:spPr>
        <p:txBody>
          <a:bodyPr wrap="none"/>
          <a:lstStyle/>
          <a:p>
            <a:endParaRPr lang="zh-CN" altLang="en-US"/>
          </a:p>
        </p:txBody>
      </p:sp>
      <p:pic>
        <p:nvPicPr>
          <p:cNvPr id="26653" name="Picture 1053" descr="http://images.google.cn/images?q=tbn:HifOFmyK5hJZqM:http://content.answers.com/main/content/wp/en/thumb/e/e2/200px-Ac.thequeen.jpg">
            <a:hlinkClick r:id="rId6"/>
          </p:cNvPr>
          <p:cNvPicPr>
            <a:picLocks noChangeAspect="1" noChangeArrowheads="1"/>
          </p:cNvPicPr>
          <p:nvPr/>
        </p:nvPicPr>
        <p:blipFill>
          <a:blip r:embed="rId7"/>
          <a:srcRect/>
          <a:stretch>
            <a:fillRect/>
          </a:stretch>
        </p:blipFill>
        <p:spPr bwMode="auto">
          <a:xfrm>
            <a:off x="214282" y="3071810"/>
            <a:ext cx="1262063" cy="1573213"/>
          </a:xfrm>
          <a:prstGeom prst="rect">
            <a:avLst/>
          </a:prstGeom>
          <a:noFill/>
        </p:spPr>
      </p:pic>
      <p:grpSp>
        <p:nvGrpSpPr>
          <p:cNvPr id="2" name="Group 1057"/>
          <p:cNvGrpSpPr>
            <a:grpSpLocks/>
          </p:cNvGrpSpPr>
          <p:nvPr/>
        </p:nvGrpSpPr>
        <p:grpSpPr bwMode="auto">
          <a:xfrm>
            <a:off x="2574925" y="1120775"/>
            <a:ext cx="3994150" cy="4481513"/>
            <a:chOff x="0" y="0"/>
            <a:chExt cx="2516" cy="2823"/>
          </a:xfrm>
        </p:grpSpPr>
        <p:sp>
          <p:nvSpPr>
            <p:cNvPr id="26654" name="Rectangle 1054"/>
            <p:cNvSpPr>
              <a:spLocks noChangeArrowheads="1"/>
            </p:cNvSpPr>
            <p:nvPr/>
          </p:nvSpPr>
          <p:spPr bwMode="auto">
            <a:xfrm>
              <a:off x="0" y="0"/>
              <a:ext cx="0" cy="0"/>
            </a:xfrm>
            <a:prstGeom prst="rect">
              <a:avLst/>
            </a:prstGeom>
            <a:noFill/>
            <a:ln w="12700">
              <a:noFill/>
              <a:miter lim="800000"/>
              <a:headEnd type="none" w="sm" len="sm"/>
              <a:tailEnd type="none" w="sm" len="sm"/>
            </a:ln>
            <a:effectLst/>
          </p:spPr>
          <p:txBody>
            <a:bodyPr>
              <a:spAutoFit/>
            </a:bodyPr>
            <a:lstStyle/>
            <a:p>
              <a:endParaRPr lang="zh-CN" altLang="en-US"/>
            </a:p>
          </p:txBody>
        </p:sp>
        <p:sp>
          <p:nvSpPr>
            <p:cNvPr id="26655" name="Rectangle 1055"/>
            <p:cNvSpPr>
              <a:spLocks noChangeArrowheads="1"/>
            </p:cNvSpPr>
            <p:nvPr/>
          </p:nvSpPr>
          <p:spPr bwMode="auto">
            <a:xfrm>
              <a:off x="0" y="0"/>
              <a:ext cx="2516" cy="2823"/>
            </a:xfrm>
            <a:prstGeom prst="rect">
              <a:avLst/>
            </a:prstGeom>
            <a:noFill/>
            <a:ln w="12700">
              <a:noFill/>
              <a:miter lim="800000"/>
              <a:headEnd type="none" w="sm" len="sm"/>
              <a:tailEnd type="none" w="sm" len="sm"/>
            </a:ln>
            <a:effectLst/>
          </p:spPr>
          <p:txBody>
            <a:bodyPr/>
            <a:lstStyle/>
            <a:p>
              <a:pPr algn="ctr"/>
              <a:r>
                <a:rPr lang="zh-CN" altLang="en-US"/>
                <a:t>  </a:t>
              </a:r>
              <a:r>
                <a:rPr lang="zh-CN" altLang="en-US" sz="28800"/>
                <a:t> </a:t>
              </a:r>
              <a:r>
                <a:rPr lang="zh-CN" altLang="en-US"/>
                <a:t>                                    </a:t>
              </a:r>
            </a:p>
          </p:txBody>
        </p:sp>
      </p:grpSp>
      <p:sp>
        <p:nvSpPr>
          <p:cNvPr id="26660" name="Text Box 1060"/>
          <p:cNvSpPr txBox="1">
            <a:spLocks noChangeArrowheads="1"/>
          </p:cNvSpPr>
          <p:nvPr/>
        </p:nvSpPr>
        <p:spPr bwMode="auto">
          <a:xfrm>
            <a:off x="1524000" y="3505200"/>
            <a:ext cx="24384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ltLang="zh-CN" sz="1800" b="1" dirty="0" smtClean="0"/>
              <a:t>British Parliamentary </a:t>
            </a:r>
            <a:r>
              <a:rPr lang="en-US" altLang="zh-CN" sz="1800" b="1" dirty="0"/>
              <a:t>democracy</a:t>
            </a:r>
          </a:p>
        </p:txBody>
      </p:sp>
      <p:sp>
        <p:nvSpPr>
          <p:cNvPr id="26661" name="Text Box 1061"/>
          <p:cNvSpPr txBox="1">
            <a:spLocks noChangeArrowheads="1"/>
          </p:cNvSpPr>
          <p:nvPr/>
        </p:nvSpPr>
        <p:spPr bwMode="auto">
          <a:xfrm>
            <a:off x="5643570" y="3886200"/>
            <a:ext cx="3071834"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altLang="zh-CN" b="1" smtClean="0"/>
              <a:t>    American Federalism</a:t>
            </a:r>
            <a:endParaRPr lang="en-US" altLang="zh-CN"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 Structures of Government</a:t>
            </a:r>
          </a:p>
        </p:txBody>
      </p:sp>
      <p:sp>
        <p:nvSpPr>
          <p:cNvPr id="7" name="内容占位符 6"/>
          <p:cNvSpPr>
            <a:spLocks noGrp="1"/>
          </p:cNvSpPr>
          <p:nvPr>
            <p:ph idx="1"/>
          </p:nvPr>
        </p:nvSpPr>
        <p:spPr>
          <a:xfrm>
            <a:off x="500034" y="1571612"/>
            <a:ext cx="8186766" cy="4429156"/>
          </a:xfrm>
        </p:spPr>
        <p:txBody>
          <a:bodyPr>
            <a:normAutofit/>
          </a:bodyPr>
          <a:lstStyle/>
          <a:p>
            <a:pPr>
              <a:buNone/>
            </a:pPr>
            <a:r>
              <a:rPr lang="en-US" altLang="zh-CN" sz="2800" dirty="0" smtClean="0">
                <a:latin typeface="Times New Roman" pitchFamily="18" charset="0"/>
                <a:cs typeface="Times New Roman" pitchFamily="18" charset="0"/>
              </a:rPr>
              <a:t>Features of Canadian political system</a:t>
            </a:r>
          </a:p>
          <a:p>
            <a:pPr>
              <a:buNone/>
            </a:pPr>
            <a:endParaRPr lang="en-US" altLang="zh-CN" sz="2400" b="1" dirty="0" smtClean="0">
              <a:latin typeface="Times New Roman" pitchFamily="18" charset="0"/>
              <a:cs typeface="Times New Roman" pitchFamily="18" charset="0"/>
            </a:endParaRPr>
          </a:p>
          <a:p>
            <a:pPr>
              <a:buFont typeface="Arial" charset="0"/>
              <a:buChar char="•"/>
            </a:pPr>
            <a:r>
              <a:rPr lang="en-US" altLang="zh-CN" sz="2400" dirty="0" smtClean="0">
                <a:latin typeface="Times New Roman" pitchFamily="18" charset="0"/>
                <a:cs typeface="Times New Roman" pitchFamily="18" charset="0"/>
              </a:rPr>
              <a:t>A monarchy</a:t>
            </a:r>
          </a:p>
          <a:p>
            <a:pPr>
              <a:buNone/>
            </a:pPr>
            <a:r>
              <a:rPr lang="en-US" sz="2400" dirty="0" smtClean="0">
                <a:latin typeface="Times New Roman" pitchFamily="18" charset="0"/>
                <a:cs typeface="Times New Roman" pitchFamily="18" charset="0"/>
              </a:rPr>
              <a:t>		Official head of state -- the Queen (represented by 	Governor General) playing a ceremonial role</a:t>
            </a:r>
          </a:p>
          <a:p>
            <a:pPr>
              <a:buFont typeface="Arial" charset="0"/>
              <a:buChar char="•"/>
            </a:pPr>
            <a:r>
              <a:rPr lang="en-US" sz="2400" dirty="0" smtClean="0">
                <a:latin typeface="Times New Roman" pitchFamily="18" charset="0"/>
                <a:cs typeface="Times New Roman" pitchFamily="18" charset="0"/>
              </a:rPr>
              <a:t>A federation of ten provinces and three territories</a:t>
            </a:r>
          </a:p>
          <a:p>
            <a:pPr>
              <a:buFont typeface="Arial" charset="0"/>
              <a:buChar char="•"/>
            </a:pPr>
            <a:r>
              <a:rPr lang="en-US" sz="2400" dirty="0" smtClean="0">
                <a:latin typeface="Times New Roman" pitchFamily="18" charset="0"/>
                <a:cs typeface="Times New Roman" pitchFamily="18" charset="0"/>
              </a:rPr>
              <a:t>First to combine federalism with parliamentary democracy</a:t>
            </a:r>
          </a:p>
          <a:p>
            <a:pPr>
              <a:buFont typeface="Arial" charset="0"/>
              <a:buChar char="•"/>
            </a:pPr>
            <a:endParaRPr lang="zh-CN" altLang="en-US" sz="2400" dirty="0" smtClean="0"/>
          </a:p>
          <a:p>
            <a:pPr>
              <a:buFont typeface="Arial" charset="0"/>
              <a:buChar char="•"/>
            </a:pPr>
            <a:endParaRPr lang="zh-CN" altLang="en-US" sz="2400" dirty="0" smtClean="0">
              <a:latin typeface="Times New Roman" pitchFamily="18" charset="0"/>
              <a:cs typeface="Times New Roman" pitchFamily="18" charset="0"/>
            </a:endParaRPr>
          </a:p>
          <a:p>
            <a:pPr>
              <a:buNone/>
            </a:pPr>
            <a:endParaRPr lang="zh-CN" altLang="en-US" dirty="0" smtClean="0"/>
          </a:p>
          <a:p>
            <a:pPr>
              <a:buFont typeface="Arial" charset="0"/>
              <a:buChar char="•"/>
            </a:pP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 Structures of Government</a:t>
            </a:r>
          </a:p>
        </p:txBody>
      </p:sp>
      <p:sp>
        <p:nvSpPr>
          <p:cNvPr id="7" name="内容占位符 6"/>
          <p:cNvSpPr>
            <a:spLocks noGrp="1"/>
          </p:cNvSpPr>
          <p:nvPr>
            <p:ph idx="1"/>
          </p:nvPr>
        </p:nvSpPr>
        <p:spPr>
          <a:xfrm>
            <a:off x="642910" y="1571612"/>
            <a:ext cx="8043890" cy="5143536"/>
          </a:xfrm>
        </p:spPr>
        <p:txBody>
          <a:bodyPr>
            <a:normAutofit fontScale="77500" lnSpcReduction="20000"/>
          </a:bodyPr>
          <a:lstStyle/>
          <a:p>
            <a:pPr>
              <a:buNone/>
            </a:pPr>
            <a:endParaRPr lang="en-US" altLang="zh-CN" sz="2400" b="1" dirty="0" smtClean="0">
              <a:latin typeface="Times New Roman" pitchFamily="18" charset="0"/>
              <a:cs typeface="Times New Roman" pitchFamily="18" charset="0"/>
            </a:endParaRPr>
          </a:p>
          <a:p>
            <a:pPr>
              <a:buNone/>
            </a:pPr>
            <a:endParaRPr lang="en-US" altLang="zh-CN" sz="2400" b="1" dirty="0" smtClean="0">
              <a:latin typeface="Times New Roman" pitchFamily="18" charset="0"/>
              <a:cs typeface="Times New Roman" pitchFamily="18" charset="0"/>
            </a:endParaRPr>
          </a:p>
          <a:p>
            <a:pPr>
              <a:buNone/>
            </a:pPr>
            <a:r>
              <a:rPr lang="en-US" altLang="zh-CN" sz="2800" dirty="0" smtClean="0">
                <a:latin typeface="Times New Roman" pitchFamily="18" charset="0"/>
                <a:cs typeface="Times New Roman" pitchFamily="18" charset="0"/>
              </a:rPr>
              <a:t>The Parliament</a:t>
            </a:r>
          </a:p>
          <a:p>
            <a:pPr>
              <a:buNone/>
            </a:pPr>
            <a:endParaRPr lang="en-US" altLang="zh-CN"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House of Commons</a:t>
            </a:r>
          </a:p>
          <a:p>
            <a:pPr>
              <a:buNone/>
            </a:pPr>
            <a:r>
              <a:rPr lang="en-US" sz="2400" dirty="0" smtClean="0">
                <a:latin typeface="Times New Roman" pitchFamily="18" charset="0"/>
                <a:cs typeface="Times New Roman" pitchFamily="18" charset="0"/>
              </a:rPr>
              <a:t>	(The Lower House)</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Senate</a:t>
            </a:r>
          </a:p>
          <a:p>
            <a:pPr>
              <a:buNone/>
            </a:pPr>
            <a:r>
              <a:rPr lang="en-US" sz="2400" dirty="0" smtClean="0">
                <a:latin typeface="Times New Roman" pitchFamily="18" charset="0"/>
                <a:cs typeface="Times New Roman" pitchFamily="18" charset="0"/>
              </a:rPr>
              <a:t>	(The Upper House)</a:t>
            </a:r>
          </a:p>
          <a:p>
            <a:pPr>
              <a:buNone/>
            </a:pPr>
            <a:endParaRPr lang="zh-CN" altLang="en-US" sz="2400" dirty="0" smtClean="0"/>
          </a:p>
          <a:p>
            <a:pPr>
              <a:buFont typeface="Arial" charset="0"/>
              <a:buChar char="•"/>
            </a:pPr>
            <a:endParaRPr lang="zh-CN" altLang="en-US" sz="2400" dirty="0" smtClean="0">
              <a:latin typeface="Times New Roman" pitchFamily="18" charset="0"/>
              <a:cs typeface="Times New Roman" pitchFamily="18" charset="0"/>
            </a:endParaRPr>
          </a:p>
          <a:p>
            <a:pPr>
              <a:buNone/>
            </a:pPr>
            <a:endParaRPr lang="zh-CN" altLang="en-US" dirty="0" smtClean="0"/>
          </a:p>
          <a:p>
            <a:pPr>
              <a:buFont typeface="Arial" charset="0"/>
              <a:buChar char="•"/>
            </a:pPr>
            <a:endParaRPr lang="en-US" altLang="zh-CN" dirty="0" smtClean="0"/>
          </a:p>
          <a:p>
            <a:pPr>
              <a:buFont typeface="Arial" charset="0"/>
              <a:buChar char="•"/>
            </a:pPr>
            <a:endParaRPr lang="en-US" altLang="zh-CN" dirty="0" smtClean="0"/>
          </a:p>
          <a:p>
            <a:pPr>
              <a:buNone/>
            </a:pPr>
            <a:endParaRPr lang="en-US" altLang="zh-CN" sz="1600" dirty="0" smtClean="0">
              <a:latin typeface="Times New Roman" pitchFamily="18" charset="0"/>
              <a:cs typeface="Times New Roman" pitchFamily="18" charset="0"/>
            </a:endParaRPr>
          </a:p>
          <a:p>
            <a:pPr>
              <a:buNone/>
            </a:pPr>
            <a:r>
              <a:rPr lang="en-US" altLang="zh-CN" sz="1600" dirty="0" smtClean="0">
                <a:latin typeface="Times New Roman" pitchFamily="18" charset="0"/>
                <a:cs typeface="Times New Roman" pitchFamily="18" charset="0"/>
              </a:rPr>
              <a:t>  </a:t>
            </a:r>
            <a:r>
              <a:rPr lang="en-US" altLang="zh-CN" sz="2100" dirty="0" smtClean="0">
                <a:latin typeface="Times New Roman" pitchFamily="18" charset="0"/>
                <a:cs typeface="Times New Roman" pitchFamily="18" charset="0"/>
              </a:rPr>
              <a:t>Celebrating Canada Day at the Parliament Hill</a:t>
            </a:r>
            <a:endParaRPr lang="zh-CN" altLang="en-US" sz="2100" dirty="0">
              <a:latin typeface="Times New Roman" pitchFamily="18" charset="0"/>
              <a:cs typeface="Times New Roman" pitchFamily="18" charset="0"/>
            </a:endParaRPr>
          </a:p>
        </p:txBody>
      </p:sp>
      <p:pic>
        <p:nvPicPr>
          <p:cNvPr id="4" name="Picture 12" descr="F:\can02\inset\can2-6.jpg"/>
          <p:cNvPicPr>
            <a:picLocks noChangeAspect="1" noChangeArrowheads="1"/>
          </p:cNvPicPr>
          <p:nvPr/>
        </p:nvPicPr>
        <p:blipFill>
          <a:blip r:embed="rId2" r:link="rId3"/>
          <a:srcRect/>
          <a:stretch>
            <a:fillRect/>
          </a:stretch>
        </p:blipFill>
        <p:spPr bwMode="auto">
          <a:xfrm>
            <a:off x="4786314" y="1714488"/>
            <a:ext cx="3214710" cy="49372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 Structures of Government</a:t>
            </a:r>
          </a:p>
        </p:txBody>
      </p:sp>
      <p:sp>
        <p:nvSpPr>
          <p:cNvPr id="7" name="内容占位符 6"/>
          <p:cNvSpPr>
            <a:spLocks noGrp="1"/>
          </p:cNvSpPr>
          <p:nvPr>
            <p:ph idx="1"/>
          </p:nvPr>
        </p:nvSpPr>
        <p:spPr>
          <a:xfrm>
            <a:off x="571472" y="1214422"/>
            <a:ext cx="8186766" cy="4429156"/>
          </a:xfrm>
        </p:spPr>
        <p:txBody>
          <a:bodyPr>
            <a:normAutofit/>
          </a:bodyPr>
          <a:lstStyle/>
          <a:p>
            <a:pPr>
              <a:buNone/>
            </a:pPr>
            <a:r>
              <a:rPr lang="en-US" altLang="zh-CN" sz="2800" dirty="0" smtClean="0">
                <a:latin typeface="Times New Roman" pitchFamily="18" charset="0"/>
                <a:cs typeface="Times New Roman" pitchFamily="18" charset="0"/>
              </a:rPr>
              <a:t>The House of Commons</a:t>
            </a:r>
          </a:p>
          <a:p>
            <a:r>
              <a:rPr lang="en-US" sz="2400" dirty="0" smtClean="0">
                <a:latin typeface="Times New Roman" pitchFamily="18" charset="0"/>
                <a:cs typeface="Times New Roman" pitchFamily="18" charset="0"/>
              </a:rPr>
              <a:t>MPs elected at electoral districts  based on population rather than geographic size</a:t>
            </a:r>
          </a:p>
          <a:p>
            <a:r>
              <a:rPr lang="en-US" sz="2400" dirty="0" smtClean="0">
                <a:latin typeface="Times New Roman" pitchFamily="18" charset="0"/>
                <a:cs typeface="Times New Roman" pitchFamily="18" charset="0"/>
              </a:rPr>
              <a:t>Currently 308 seats</a:t>
            </a:r>
          </a:p>
          <a:p>
            <a:r>
              <a:rPr lang="en-US" sz="2400" dirty="0" smtClean="0">
                <a:latin typeface="Times New Roman" pitchFamily="18" charset="0"/>
                <a:cs typeface="Times New Roman" pitchFamily="18" charset="0"/>
              </a:rPr>
              <a:t>Ontario and Quebec have the most seats</a:t>
            </a:r>
          </a:p>
          <a:p>
            <a:r>
              <a:rPr lang="en-US" altLang="zh-CN" sz="2400" dirty="0" smtClean="0">
                <a:latin typeface="Times New Roman" pitchFamily="18" charset="0"/>
                <a:cs typeface="Times New Roman" pitchFamily="18" charset="0"/>
              </a:rPr>
              <a:t>Fewer seats and thus less represented in sparsely populated regions</a:t>
            </a:r>
            <a:endParaRPr lang="zh-CN" altLang="en-US" sz="2400" dirty="0" smtClean="0">
              <a:latin typeface="Times New Roman" pitchFamily="18" charset="0"/>
              <a:cs typeface="Times New Roman" pitchFamily="18" charset="0"/>
            </a:endParaRPr>
          </a:p>
          <a:p>
            <a:pPr>
              <a:buFont typeface="Arial" charset="0"/>
              <a:buChar char="•"/>
            </a:pPr>
            <a:endParaRPr lang="zh-CN" altLang="en-US" sz="2400" dirty="0" smtClean="0"/>
          </a:p>
          <a:p>
            <a:pPr>
              <a:buFont typeface="Arial" charset="0"/>
              <a:buChar char="•"/>
            </a:pPr>
            <a:endParaRPr lang="zh-CN" altLang="en-US" sz="2400" dirty="0" smtClean="0">
              <a:latin typeface="Times New Roman" pitchFamily="18" charset="0"/>
              <a:cs typeface="Times New Roman" pitchFamily="18" charset="0"/>
            </a:endParaRPr>
          </a:p>
          <a:p>
            <a:pPr>
              <a:buNone/>
            </a:pPr>
            <a:endParaRPr lang="zh-CN" altLang="en-US" dirty="0" smtClean="0"/>
          </a:p>
          <a:p>
            <a:pPr>
              <a:buFont typeface="Arial" charset="0"/>
              <a:buChar char="•"/>
            </a:pPr>
            <a:endParaRPr lang="zh-CN" altLang="en-US" dirty="0"/>
          </a:p>
        </p:txBody>
      </p:sp>
      <p:pic>
        <p:nvPicPr>
          <p:cNvPr id="4" name="图片 3" descr="c:\users\北京外国语大学\appdata\roaming\360se6\User Data\temp\gchoc2011_chamber.jpg"/>
          <p:cNvPicPr/>
          <p:nvPr/>
        </p:nvPicPr>
        <p:blipFill>
          <a:blip r:embed="rId2"/>
          <a:srcRect/>
          <a:stretch>
            <a:fillRect/>
          </a:stretch>
        </p:blipFill>
        <p:spPr bwMode="auto">
          <a:xfrm>
            <a:off x="3929058" y="3857628"/>
            <a:ext cx="5072066" cy="28574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 Structures of Government</a:t>
            </a:r>
          </a:p>
        </p:txBody>
      </p:sp>
      <p:sp>
        <p:nvSpPr>
          <p:cNvPr id="7" name="内容占位符 6"/>
          <p:cNvSpPr>
            <a:spLocks noGrp="1"/>
          </p:cNvSpPr>
          <p:nvPr>
            <p:ph idx="1"/>
          </p:nvPr>
        </p:nvSpPr>
        <p:spPr>
          <a:xfrm>
            <a:off x="500034" y="1714488"/>
            <a:ext cx="4071966" cy="3929090"/>
          </a:xfrm>
        </p:spPr>
        <p:txBody>
          <a:bodyPr>
            <a:normAutofit/>
          </a:bodyPr>
          <a:lstStyle/>
          <a:p>
            <a:pPr>
              <a:buNone/>
            </a:pPr>
            <a:r>
              <a:rPr lang="en-US" altLang="zh-CN" sz="2400" b="1" dirty="0" smtClean="0">
                <a:latin typeface="Times New Roman" pitchFamily="18" charset="0"/>
                <a:cs typeface="Times New Roman" pitchFamily="18" charset="0"/>
              </a:rPr>
              <a:t>The Senate</a:t>
            </a:r>
          </a:p>
          <a:p>
            <a:r>
              <a:rPr lang="en-US" sz="2400" dirty="0" smtClean="0">
                <a:latin typeface="Times New Roman" pitchFamily="18" charset="0"/>
                <a:cs typeface="Times New Roman" pitchFamily="18" charset="0"/>
              </a:rPr>
              <a:t>NOT elected</a:t>
            </a:r>
          </a:p>
          <a:p>
            <a:r>
              <a:rPr lang="en-US" sz="2400" dirty="0" smtClean="0">
                <a:latin typeface="Times New Roman" pitchFamily="18" charset="0"/>
                <a:cs typeface="Times New Roman" pitchFamily="18" charset="0"/>
              </a:rPr>
              <a:t>Appointed by the Governor General, recommended by the Prime Minister</a:t>
            </a:r>
          </a:p>
          <a:p>
            <a:r>
              <a:rPr lang="en-US" sz="2400" dirty="0" smtClean="0">
                <a:latin typeface="Times New Roman" pitchFamily="18" charset="0"/>
                <a:cs typeface="Times New Roman" pitchFamily="18" charset="0"/>
              </a:rPr>
              <a:t>Picked to represent the regions more equally</a:t>
            </a:r>
          </a:p>
          <a:p>
            <a:r>
              <a:rPr lang="en-US" sz="2400" dirty="0" smtClean="0">
                <a:latin typeface="Times New Roman" pitchFamily="18" charset="0"/>
                <a:cs typeface="Times New Roman" pitchFamily="18" charset="0"/>
              </a:rPr>
              <a:t>Calls for reform to make it an elected body</a:t>
            </a:r>
            <a:endParaRPr lang="zh-CN" altLang="en-US" sz="2400" dirty="0" smtClean="0">
              <a:latin typeface="Times New Roman" pitchFamily="18" charset="0"/>
              <a:cs typeface="Times New Roman" pitchFamily="18" charset="0"/>
            </a:endParaRPr>
          </a:p>
          <a:p>
            <a:pPr>
              <a:buFont typeface="Arial" charset="0"/>
              <a:buChar char="•"/>
            </a:pPr>
            <a:endParaRPr lang="zh-CN" altLang="en-US" sz="2400" dirty="0" smtClean="0"/>
          </a:p>
          <a:p>
            <a:pPr>
              <a:buFont typeface="Arial" charset="0"/>
              <a:buChar char="•"/>
            </a:pPr>
            <a:endParaRPr lang="zh-CN" altLang="en-US" sz="2400" dirty="0" smtClean="0">
              <a:latin typeface="Times New Roman" pitchFamily="18" charset="0"/>
              <a:cs typeface="Times New Roman" pitchFamily="18" charset="0"/>
            </a:endParaRPr>
          </a:p>
          <a:p>
            <a:pPr>
              <a:buNone/>
            </a:pPr>
            <a:endParaRPr lang="zh-CN" altLang="en-US" dirty="0" smtClean="0"/>
          </a:p>
          <a:p>
            <a:pPr>
              <a:buFont typeface="Arial" charset="0"/>
              <a:buChar char="•"/>
            </a:pPr>
            <a:endParaRPr lang="zh-CN" altLang="en-US" dirty="0"/>
          </a:p>
        </p:txBody>
      </p:sp>
      <p:pic>
        <p:nvPicPr>
          <p:cNvPr id="4" name="图片 3" descr="c:\users\北京外国语大学\appdata\roaming\360se6\User Data\temp\senate.jpg"/>
          <p:cNvPicPr/>
          <p:nvPr/>
        </p:nvPicPr>
        <p:blipFill>
          <a:blip r:embed="rId2"/>
          <a:srcRect/>
          <a:stretch>
            <a:fillRect/>
          </a:stretch>
        </p:blipFill>
        <p:spPr bwMode="auto">
          <a:xfrm>
            <a:off x="4500562" y="1928802"/>
            <a:ext cx="4643438" cy="35004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 Structures of Government</a:t>
            </a:r>
          </a:p>
        </p:txBody>
      </p:sp>
      <p:sp>
        <p:nvSpPr>
          <p:cNvPr id="7" name="内容占位符 6"/>
          <p:cNvSpPr>
            <a:spLocks noGrp="1"/>
          </p:cNvSpPr>
          <p:nvPr>
            <p:ph idx="1"/>
          </p:nvPr>
        </p:nvSpPr>
        <p:spPr>
          <a:xfrm>
            <a:off x="500034" y="1571612"/>
            <a:ext cx="8186766" cy="4429156"/>
          </a:xfrm>
        </p:spPr>
        <p:txBody>
          <a:bodyPr>
            <a:normAutofit/>
          </a:bodyPr>
          <a:lstStyle/>
          <a:p>
            <a:pPr>
              <a:buNone/>
            </a:pPr>
            <a:r>
              <a:rPr lang="en-US" altLang="zh-CN" sz="2400" b="1" dirty="0" smtClean="0">
                <a:latin typeface="Times New Roman" pitchFamily="18" charset="0"/>
                <a:cs typeface="Times New Roman" pitchFamily="18" charset="0"/>
              </a:rPr>
              <a:t>Prime Minister and Cabinet</a:t>
            </a:r>
          </a:p>
          <a:p>
            <a:pPr>
              <a:buNone/>
            </a:pPr>
            <a:endParaRPr lang="en-US" altLang="zh-CN" sz="2400" b="1" dirty="0" smtClean="0">
              <a:latin typeface="Times New Roman" pitchFamily="18" charset="0"/>
              <a:cs typeface="Times New Roman" pitchFamily="18" charset="0"/>
            </a:endParaRPr>
          </a:p>
          <a:p>
            <a:pPr>
              <a:buFont typeface="Arial" charset="0"/>
              <a:buChar char="•"/>
            </a:pPr>
            <a:r>
              <a:rPr lang="en-US" sz="2400" dirty="0" smtClean="0">
                <a:latin typeface="Times New Roman" pitchFamily="18" charset="0"/>
                <a:cs typeface="Times New Roman" pitchFamily="18" charset="0"/>
              </a:rPr>
              <a:t>The party that wins the most seats forms the government</a:t>
            </a:r>
          </a:p>
          <a:p>
            <a:pPr>
              <a:buFont typeface="Arial" charset="0"/>
              <a:buChar char="•"/>
            </a:pPr>
            <a:r>
              <a:rPr lang="en-US" sz="2400" dirty="0" smtClean="0">
                <a:latin typeface="Times New Roman" pitchFamily="18" charset="0"/>
                <a:cs typeface="Times New Roman" pitchFamily="18" charset="0"/>
              </a:rPr>
              <a:t>The party leader becomes Prime Minister</a:t>
            </a:r>
          </a:p>
          <a:p>
            <a:pPr>
              <a:buFont typeface="Arial" charset="0"/>
              <a:buChar char="•"/>
            </a:pPr>
            <a:r>
              <a:rPr lang="en-US" sz="2400" dirty="0" smtClean="0">
                <a:latin typeface="Times New Roman" pitchFamily="18" charset="0"/>
                <a:cs typeface="Times New Roman" pitchFamily="18" charset="0"/>
              </a:rPr>
              <a:t>The Prime Minister chooses senior MPs from his/her party to form the Cabinet</a:t>
            </a:r>
            <a:endParaRPr lang="zh-CN" altLang="en-US" sz="2400" dirty="0" smtClean="0">
              <a:latin typeface="Times New Roman" pitchFamily="18" charset="0"/>
              <a:cs typeface="Times New Roman" pitchFamily="18" charset="0"/>
            </a:endParaRPr>
          </a:p>
          <a:p>
            <a:pPr>
              <a:buFont typeface="Arial" charset="0"/>
              <a:buChar char="•"/>
            </a:pPr>
            <a:endParaRPr lang="zh-CN" altLang="en-US" sz="2400" dirty="0" smtClean="0">
              <a:latin typeface="Times New Roman" pitchFamily="18" charset="0"/>
              <a:cs typeface="Times New Roman" pitchFamily="18" charset="0"/>
            </a:endParaRPr>
          </a:p>
          <a:p>
            <a:pPr>
              <a:buNone/>
            </a:pPr>
            <a:endParaRPr lang="zh-CN" altLang="en-US" dirty="0" smtClean="0"/>
          </a:p>
          <a:p>
            <a:pPr>
              <a:buFont typeface="Arial" charset="0"/>
              <a:buChar char="•"/>
            </a:pP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III. The Federal Political Scene</a:t>
            </a:r>
          </a:p>
        </p:txBody>
      </p:sp>
      <p:sp>
        <p:nvSpPr>
          <p:cNvPr id="7" name="内容占位符 6"/>
          <p:cNvSpPr>
            <a:spLocks noGrp="1"/>
          </p:cNvSpPr>
          <p:nvPr>
            <p:ph idx="1"/>
          </p:nvPr>
        </p:nvSpPr>
        <p:spPr>
          <a:xfrm>
            <a:off x="500034" y="1571612"/>
            <a:ext cx="8186766" cy="4429156"/>
          </a:xfrm>
        </p:spPr>
        <p:txBody>
          <a:bodyPr>
            <a:normAutofit/>
          </a:bodyPr>
          <a:lstStyle/>
          <a:p>
            <a:pPr>
              <a:buNone/>
            </a:pPr>
            <a:r>
              <a:rPr lang="en-US" altLang="zh-CN" sz="2800" dirty="0" smtClean="0">
                <a:latin typeface="Times New Roman" pitchFamily="18" charset="0"/>
                <a:cs typeface="Times New Roman" pitchFamily="18" charset="0"/>
              </a:rPr>
              <a:t>Political Parties</a:t>
            </a:r>
          </a:p>
          <a:p>
            <a:pPr>
              <a:buNone/>
            </a:pPr>
            <a:endParaRPr lang="en-US" sz="2400" dirty="0" smtClean="0"/>
          </a:p>
          <a:p>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Conservative Party</a:t>
            </a:r>
          </a:p>
          <a:p>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Liberal Party</a:t>
            </a:r>
          </a:p>
          <a:p>
            <a:r>
              <a:rPr lang="en-US" sz="2400" dirty="0" smtClean="0">
                <a:latin typeface="Times New Roman" pitchFamily="18" charset="0"/>
                <a:cs typeface="Times New Roman" pitchFamily="18" charset="0"/>
              </a:rPr>
              <a:t>New </a:t>
            </a:r>
            <a:r>
              <a:rPr lang="en-US" sz="2400" dirty="0" smtClean="0">
                <a:latin typeface="Times New Roman" pitchFamily="18" charset="0"/>
                <a:cs typeface="Times New Roman" pitchFamily="18" charset="0"/>
              </a:rPr>
              <a:t>Democratic Party (NDP) </a:t>
            </a:r>
          </a:p>
          <a:p>
            <a:r>
              <a:rPr lang="en-US" sz="2400" dirty="0" smtClean="0">
                <a:latin typeface="Times New Roman" pitchFamily="18" charset="0"/>
                <a:cs typeface="Times New Roman" pitchFamily="18" charset="0"/>
              </a:rPr>
              <a:t>Bloc </a:t>
            </a:r>
            <a:r>
              <a:rPr lang="en-US" sz="2400" dirty="0" smtClean="0">
                <a:latin typeface="Times New Roman" pitchFamily="18" charset="0"/>
                <a:cs typeface="Times New Roman" pitchFamily="18" charset="0"/>
              </a:rPr>
              <a:t>Quebecois (BQ)</a:t>
            </a:r>
            <a:endParaRPr lang="zh-CN" altLang="en-US" sz="2400" dirty="0" smtClean="0">
              <a:latin typeface="Times New Roman" pitchFamily="18" charset="0"/>
              <a:cs typeface="Times New Roman" pitchFamily="18" charset="0"/>
            </a:endParaRPr>
          </a:p>
          <a:p>
            <a:pPr>
              <a:buFont typeface="Arial" charset="0"/>
              <a:buChar char="•"/>
            </a:pPr>
            <a:endParaRPr lang="zh-CN" altLang="en-US" sz="2400" dirty="0" smtClean="0">
              <a:latin typeface="Times New Roman" pitchFamily="18" charset="0"/>
              <a:cs typeface="Times New Roman" pitchFamily="18" charset="0"/>
            </a:endParaRPr>
          </a:p>
          <a:p>
            <a:pPr>
              <a:buNone/>
            </a:pP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III. The Federal Political Scene</a:t>
            </a:r>
          </a:p>
        </p:txBody>
      </p:sp>
      <p:sp>
        <p:nvSpPr>
          <p:cNvPr id="7" name="内容占位符 6"/>
          <p:cNvSpPr>
            <a:spLocks noGrp="1"/>
          </p:cNvSpPr>
          <p:nvPr>
            <p:ph idx="1"/>
          </p:nvPr>
        </p:nvSpPr>
        <p:spPr>
          <a:xfrm>
            <a:off x="500034" y="1571612"/>
            <a:ext cx="8186766" cy="4429156"/>
          </a:xfrm>
        </p:spPr>
        <p:txBody>
          <a:bodyPr>
            <a:normAutofit fontScale="92500" lnSpcReduction="10000"/>
          </a:bodyPr>
          <a:lstStyle/>
          <a:p>
            <a:pPr>
              <a:buNone/>
            </a:pPr>
            <a:r>
              <a:rPr lang="en-US" altLang="zh-CN" sz="3000" dirty="0" smtClean="0">
                <a:latin typeface="Times New Roman" pitchFamily="18" charset="0"/>
                <a:cs typeface="Times New Roman" pitchFamily="18" charset="0"/>
              </a:rPr>
              <a:t>Political Parties</a:t>
            </a:r>
          </a:p>
          <a:p>
            <a:pPr>
              <a:buNone/>
            </a:pPr>
            <a:endParaRPr lang="en-US" sz="2400" dirty="0" smtClean="0"/>
          </a:p>
          <a:p>
            <a:pPr>
              <a:buNone/>
            </a:pPr>
            <a:r>
              <a:rPr lang="en-US" sz="2400" dirty="0" smtClean="0"/>
              <a:t>	</a:t>
            </a:r>
            <a:r>
              <a:rPr lang="en-US" sz="2400" dirty="0" smtClean="0">
                <a:latin typeface="Times New Roman" pitchFamily="18" charset="0"/>
                <a:cs typeface="Times New Roman" pitchFamily="18" charset="0"/>
              </a:rPr>
              <a:t>* The longest ruling parties: The Liberals (66 years) and the </a:t>
            </a:r>
          </a:p>
          <a:p>
            <a:pPr>
              <a:buNone/>
            </a:pPr>
            <a:r>
              <a:rPr lang="en-US" sz="2400" dirty="0" smtClean="0">
                <a:latin typeface="Times New Roman" pitchFamily="18" charset="0"/>
                <a:cs typeface="Times New Roman" pitchFamily="18" charset="0"/>
              </a:rPr>
              <a:t>	   Conservatives  (more than 30 years)</a:t>
            </a:r>
          </a:p>
          <a:p>
            <a:pPr>
              <a:buNone/>
            </a:pPr>
            <a:r>
              <a:rPr lang="en-US" sz="2400" dirty="0" smtClean="0">
                <a:latin typeface="Times New Roman" pitchFamily="18" charset="0"/>
                <a:cs typeface="Times New Roman" pitchFamily="18" charset="0"/>
              </a:rPr>
              <a:t>	*  The party that was not in power always formed the official </a:t>
            </a:r>
          </a:p>
          <a:p>
            <a:pPr>
              <a:buNone/>
            </a:pPr>
            <a:r>
              <a:rPr lang="en-US" sz="2400" dirty="0" smtClean="0">
                <a:latin typeface="Times New Roman" pitchFamily="18" charset="0"/>
                <a:cs typeface="Times New Roman" pitchFamily="18" charset="0"/>
              </a:rPr>
              <a:t>          opposition to the government</a:t>
            </a:r>
          </a:p>
          <a:p>
            <a:pPr>
              <a:buNone/>
            </a:pPr>
            <a:r>
              <a:rPr lang="en-US" sz="2400" dirty="0" smtClean="0">
                <a:latin typeface="Times New Roman" pitchFamily="18" charset="0"/>
                <a:cs typeface="Times New Roman" pitchFamily="18" charset="0"/>
              </a:rPr>
              <a:t>	* Regional differences in favor of the parties – </a:t>
            </a:r>
          </a:p>
          <a:p>
            <a:pPr>
              <a:buNone/>
            </a:pPr>
            <a:r>
              <a:rPr lang="en-US" sz="2400" dirty="0" smtClean="0">
                <a:latin typeface="Times New Roman" pitchFamily="18" charset="0"/>
                <a:cs typeface="Times New Roman" pitchFamily="18" charset="0"/>
              </a:rPr>
              <a:t>	   e.g. Western provinces and Quebec seldom voted Liberals</a:t>
            </a:r>
          </a:p>
          <a:p>
            <a:pPr>
              <a:buNone/>
            </a:pPr>
            <a:r>
              <a:rPr lang="en-US" sz="2400" dirty="0" smtClean="0">
                <a:latin typeface="Times New Roman" pitchFamily="18" charset="0"/>
                <a:cs typeface="Times New Roman" pitchFamily="18" charset="0"/>
              </a:rPr>
              <a:t>	* The Progressive Conservative Party and the Canadian</a:t>
            </a:r>
          </a:p>
          <a:p>
            <a:pPr>
              <a:buNone/>
            </a:pPr>
            <a:r>
              <a:rPr lang="en-US" sz="2400" dirty="0" smtClean="0">
                <a:latin typeface="Times New Roman" pitchFamily="18" charset="0"/>
                <a:cs typeface="Times New Roman" pitchFamily="18" charset="0"/>
              </a:rPr>
              <a:t>         Alliance merged into the Conservative Party in 2003. </a:t>
            </a:r>
          </a:p>
          <a:p>
            <a:pPr>
              <a:buNone/>
            </a:pPr>
            <a:r>
              <a:rPr lang="en-US" sz="2400" dirty="0" smtClean="0">
                <a:latin typeface="Times New Roman" pitchFamily="18" charset="0"/>
                <a:cs typeface="Times New Roman" pitchFamily="18" charset="0"/>
              </a:rPr>
              <a:t>		       </a:t>
            </a:r>
            <a:endParaRPr lang="zh-CN" altLang="en-US" dirty="0" smtClean="0">
              <a:latin typeface="Times New Roman" pitchFamily="18" charset="0"/>
              <a:cs typeface="Times New Roman" pitchFamily="18" charset="0"/>
            </a:endParaRPr>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III. The Federal Political Scene</a:t>
            </a:r>
          </a:p>
        </p:txBody>
      </p:sp>
      <p:sp>
        <p:nvSpPr>
          <p:cNvPr id="7" name="内容占位符 6"/>
          <p:cNvSpPr>
            <a:spLocks noGrp="1"/>
          </p:cNvSpPr>
          <p:nvPr>
            <p:ph idx="1"/>
          </p:nvPr>
        </p:nvSpPr>
        <p:spPr>
          <a:xfrm>
            <a:off x="500034" y="1571612"/>
            <a:ext cx="8186766" cy="4572032"/>
          </a:xfrm>
        </p:spPr>
        <p:txBody>
          <a:bodyPr>
            <a:normAutofit fontScale="92500" lnSpcReduction="20000"/>
          </a:bodyPr>
          <a:lstStyle/>
          <a:p>
            <a:pPr>
              <a:buNone/>
            </a:pPr>
            <a:endParaRPr lang="zh-CN" altLang="en-US" sz="2400" dirty="0" smtClean="0"/>
          </a:p>
          <a:p>
            <a:pPr>
              <a:buFont typeface="Arial" charset="0"/>
              <a:buChar char="•"/>
            </a:pPr>
            <a:endParaRPr lang="zh-CN" altLang="en-US" sz="2400" dirty="0" smtClean="0">
              <a:latin typeface="Times New Roman" pitchFamily="18" charset="0"/>
              <a:cs typeface="Times New Roman" pitchFamily="18" charset="0"/>
            </a:endParaRPr>
          </a:p>
          <a:p>
            <a:pPr>
              <a:buNone/>
            </a:pPr>
            <a:endParaRPr lang="zh-CN" altLang="en-US"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sz="1700" dirty="0" smtClean="0">
              <a:latin typeface="Times New Roman" pitchFamily="18" charset="0"/>
              <a:cs typeface="Times New Roman" pitchFamily="18" charset="0"/>
            </a:endParaRPr>
          </a:p>
          <a:p>
            <a:pPr>
              <a:buNone/>
            </a:pPr>
            <a:r>
              <a:rPr lang="en-US" sz="1900" dirty="0" smtClean="0">
                <a:latin typeface="Times New Roman" pitchFamily="18" charset="0"/>
                <a:cs typeface="Times New Roman" pitchFamily="18" charset="0"/>
              </a:rPr>
              <a:t>A </a:t>
            </a:r>
            <a:r>
              <a:rPr lang="en-US" sz="1900" dirty="0" err="1" smtClean="0">
                <a:latin typeface="Times New Roman" pitchFamily="18" charset="0"/>
                <a:cs typeface="Times New Roman" pitchFamily="18" charset="0"/>
              </a:rPr>
              <a:t>colour</a:t>
            </a:r>
            <a:r>
              <a:rPr lang="en-US" sz="1900" dirty="0" smtClean="0">
                <a:latin typeface="Times New Roman" pitchFamily="18" charset="0"/>
                <a:cs typeface="Times New Roman" pitchFamily="18" charset="0"/>
              </a:rPr>
              <a:t>-coded map produced by the CBC shows Canadians' party preferences by</a:t>
            </a:r>
          </a:p>
          <a:p>
            <a:pPr>
              <a:buNone/>
            </a:pPr>
            <a:r>
              <a:rPr lang="en-US" sz="1900" dirty="0" smtClean="0">
                <a:latin typeface="Times New Roman" pitchFamily="18" charset="0"/>
                <a:cs typeface="Times New Roman" pitchFamily="18" charset="0"/>
              </a:rPr>
              <a:t>province and riding. Blue equals Conservative, orange NDP, red Liberal, and light blue</a:t>
            </a:r>
          </a:p>
          <a:p>
            <a:pPr>
              <a:buNone/>
            </a:pPr>
            <a:r>
              <a:rPr lang="en-US" sz="1900" dirty="0" smtClean="0">
                <a:latin typeface="Times New Roman" pitchFamily="18" charset="0"/>
                <a:cs typeface="Times New Roman" pitchFamily="18" charset="0"/>
              </a:rPr>
              <a:t>Bloc Quebecois. </a:t>
            </a:r>
          </a:p>
          <a:p>
            <a:pPr>
              <a:buNone/>
            </a:pPr>
            <a:r>
              <a:rPr lang="en-US" sz="1900" dirty="0" smtClean="0"/>
              <a:t>See more at: </a:t>
            </a:r>
            <a:r>
              <a:rPr lang="en-US" sz="1900" dirty="0" smtClean="0">
                <a:hlinkClick r:id="rId2"/>
              </a:rPr>
              <a:t>http://www.thecanadaguide.com/political</a:t>
            </a:r>
            <a:r>
              <a:rPr lang="en-US" sz="1900" dirty="0" smtClean="0"/>
              <a:t> </a:t>
            </a:r>
            <a:r>
              <a:rPr lang="en-US" sz="1900" dirty="0" err="1" smtClean="0"/>
              <a:t>parties#sthash.byUygwiE.dpuf</a:t>
            </a:r>
            <a:endParaRPr lang="en-US" sz="1900" dirty="0" smtClean="0"/>
          </a:p>
          <a:p>
            <a:pPr>
              <a:buNone/>
            </a:pPr>
            <a:endParaRPr lang="zh-CN" altLang="en-US" sz="1800" dirty="0">
              <a:latin typeface="Times New Roman" pitchFamily="18" charset="0"/>
              <a:cs typeface="Times New Roman" pitchFamily="18" charset="0"/>
            </a:endParaRPr>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c:\users\北京外国语大学\appdata\roaming\360se6\User Data\temp\canadavotes.jpg"/>
          <p:cNvPicPr/>
          <p:nvPr/>
        </p:nvPicPr>
        <p:blipFill>
          <a:blip r:embed="rId3"/>
          <a:srcRect/>
          <a:stretch>
            <a:fillRect/>
          </a:stretch>
        </p:blipFill>
        <p:spPr bwMode="auto">
          <a:xfrm>
            <a:off x="1714480" y="1500174"/>
            <a:ext cx="6076976" cy="323851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III. The Federal Political Scene</a:t>
            </a:r>
          </a:p>
        </p:txBody>
      </p:sp>
      <p:sp>
        <p:nvSpPr>
          <p:cNvPr id="7" name="内容占位符 6"/>
          <p:cNvSpPr>
            <a:spLocks noGrp="1"/>
          </p:cNvSpPr>
          <p:nvPr>
            <p:ph idx="1"/>
          </p:nvPr>
        </p:nvSpPr>
        <p:spPr>
          <a:xfrm>
            <a:off x="500034" y="1571612"/>
            <a:ext cx="8186766" cy="4429156"/>
          </a:xfrm>
        </p:spPr>
        <p:txBody>
          <a:bodyPr>
            <a:normAutofit/>
          </a:bodyPr>
          <a:lstStyle/>
          <a:p>
            <a:pPr>
              <a:buNone/>
            </a:pPr>
            <a:r>
              <a:rPr lang="en-US" altLang="zh-CN" sz="2800" dirty="0" smtClean="0">
                <a:latin typeface="Times New Roman" pitchFamily="18" charset="0"/>
                <a:cs typeface="Times New Roman" pitchFamily="18" charset="0"/>
              </a:rPr>
              <a:t>The rise of regional parties</a:t>
            </a:r>
          </a:p>
          <a:p>
            <a:pPr>
              <a:buNone/>
            </a:pPr>
            <a:endParaRPr lang="en-US" sz="2400" dirty="0" smtClean="0"/>
          </a:p>
          <a:p>
            <a:pPr>
              <a:buFont typeface="Arial" charset="0"/>
              <a:buChar char="•"/>
            </a:pPr>
            <a:r>
              <a:rPr lang="en-US" sz="2400" dirty="0" smtClean="0">
                <a:latin typeface="Times New Roman" pitchFamily="18" charset="0"/>
                <a:cs typeface="Times New Roman" pitchFamily="18" charset="0"/>
              </a:rPr>
              <a:t>Causes</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1. </a:t>
            </a:r>
            <a:r>
              <a:rPr lang="en-US" sz="2400" dirty="0" smtClean="0">
                <a:latin typeface="Times New Roman" pitchFamily="18" charset="0"/>
                <a:cs typeface="Times New Roman" pitchFamily="18" charset="0"/>
              </a:rPr>
              <a:t>lack of representation in different regions</a:t>
            </a:r>
          </a:p>
          <a:p>
            <a:pPr>
              <a:buNone/>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feelings of dissatisfaction of having little influence</a:t>
            </a:r>
          </a:p>
          <a:p>
            <a:pPr>
              <a:buNone/>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on </a:t>
            </a:r>
            <a:r>
              <a:rPr lang="en-US" sz="2400" dirty="0" smtClean="0">
                <a:latin typeface="Times New Roman" pitchFamily="18" charset="0"/>
                <a:cs typeface="Times New Roman" pitchFamily="18" charset="0"/>
              </a:rPr>
              <a:t>federal policy making</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e.g.  In the 1993 election, the Progressive Conservative Party only won two seats.</a:t>
            </a:r>
          </a:p>
          <a:p>
            <a:pPr>
              <a:buNone/>
            </a:pPr>
            <a:endParaRPr lang="en-US" sz="2400" dirty="0" smtClean="0"/>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c:\users\北京外国语大学\appdata\roaming\360se6\User Data\temp\4-parties_sfvrsn=0.jpg"/>
          <p:cNvPicPr/>
          <p:nvPr/>
        </p:nvPicPr>
        <p:blipFill>
          <a:blip r:embed="rId2"/>
          <a:srcRect/>
          <a:stretch>
            <a:fillRect/>
          </a:stretch>
        </p:blipFill>
        <p:spPr bwMode="auto">
          <a:xfrm>
            <a:off x="3857620" y="4643446"/>
            <a:ext cx="4845682" cy="192880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042"/>
            <a:ext cx="8229600" cy="1428760"/>
          </a:xfrm>
        </p:spPr>
        <p:txBody>
          <a:bodyPr>
            <a:normAutofit fontScale="90000"/>
          </a:bodyPr>
          <a:lstStyle/>
          <a:p>
            <a:r>
              <a:rPr lang="en-US" i="1" dirty="0" smtClean="0"/>
              <a:t/>
            </a:r>
            <a:br>
              <a:rPr lang="en-US" i="1" dirty="0" smtClean="0"/>
            </a:br>
            <a:r>
              <a:rPr lang="en-US" i="1" dirty="0" smtClean="0"/>
              <a:t/>
            </a:r>
            <a:br>
              <a:rPr lang="en-US" i="1" dirty="0" smtClean="0"/>
            </a:br>
            <a:r>
              <a:rPr lang="en-US" sz="5300" i="1" dirty="0" smtClean="0">
                <a:latin typeface="Times New Roman" pitchFamily="18" charset="0"/>
                <a:cs typeface="Times New Roman" pitchFamily="18" charset="0"/>
              </a:rPr>
              <a:t>Canada</a:t>
            </a: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Unit 18 </a:t>
            </a:r>
            <a:r>
              <a:rPr lang="zh-CN" altLang="en-US"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The Government and Politics of Canada</a:t>
            </a:r>
            <a:r>
              <a:rPr lang="zh-CN" altLang="en-US" dirty="0"/>
              <a:t/>
            </a:r>
            <a:br>
              <a:rPr lang="zh-CN" altLang="en-US" dirty="0"/>
            </a:br>
            <a:r>
              <a:rPr lang="zh-CN" altLang="en-US" dirty="0" smtClean="0"/>
              <a:t/>
            </a:r>
            <a:br>
              <a:rPr lang="zh-CN" altLang="en-US" dirty="0" smtClean="0"/>
            </a:br>
            <a:r>
              <a:rPr lang="en-US" dirty="0" smtClean="0"/>
              <a:t> </a:t>
            </a:r>
            <a:endParaRPr lang="zh-CN" altLang="en-US" dirty="0"/>
          </a:p>
        </p:txBody>
      </p:sp>
      <p:pic>
        <p:nvPicPr>
          <p:cNvPr id="6" name="Picture 8" descr="http://upload.wikimedia.org/wikipedia/en/b/b0/Bigcancoat.png"/>
          <p:cNvPicPr>
            <a:picLocks noGrp="1" noChangeAspect="1" noChangeArrowheads="1"/>
          </p:cNvPicPr>
          <p:nvPr>
            <p:ph idx="1"/>
          </p:nvPr>
        </p:nvPicPr>
        <p:blipFill>
          <a:blip r:embed="rId2"/>
          <a:srcRect/>
          <a:stretch>
            <a:fillRect/>
          </a:stretch>
        </p:blipFill>
        <p:spPr bwMode="auto">
          <a:xfrm>
            <a:off x="928662" y="1785926"/>
            <a:ext cx="3342857" cy="4461429"/>
          </a:xfrm>
          <a:prstGeom prst="rect">
            <a:avLst/>
          </a:prstGeom>
          <a:noFill/>
        </p:spPr>
      </p:pic>
      <p:pic>
        <p:nvPicPr>
          <p:cNvPr id="7" name="Picture 2" descr="C:\Users\北京外国语大学\Desktop\社会与文化入门-课件\flag-canada-16474010-976-790.gif"/>
          <p:cNvPicPr>
            <a:picLocks noChangeAspect="1" noChangeArrowheads="1"/>
          </p:cNvPicPr>
          <p:nvPr/>
        </p:nvPicPr>
        <p:blipFill>
          <a:blip r:embed="rId3"/>
          <a:srcRect/>
          <a:stretch>
            <a:fillRect/>
          </a:stretch>
        </p:blipFill>
        <p:spPr bwMode="auto">
          <a:xfrm>
            <a:off x="4286248" y="2285992"/>
            <a:ext cx="3786214" cy="3064661"/>
          </a:xfrm>
          <a:prstGeom prst="rect">
            <a:avLst/>
          </a:prstGeom>
          <a:noFill/>
        </p:spPr>
      </p:pic>
      <p:graphicFrame>
        <p:nvGraphicFramePr>
          <p:cNvPr id="8" name="表格 7"/>
          <p:cNvGraphicFramePr>
            <a:graphicFrameLocks noGrp="1"/>
          </p:cNvGraphicFramePr>
          <p:nvPr/>
        </p:nvGraphicFramePr>
        <p:xfrm>
          <a:off x="4000496" y="5429264"/>
          <a:ext cx="4572032" cy="640080"/>
        </p:xfrm>
        <a:graphic>
          <a:graphicData uri="http://schemas.openxmlformats.org/drawingml/2006/table">
            <a:tbl>
              <a:tblPr firstRow="1" bandRow="1">
                <a:tableStyleId>{5C22544A-7EE6-4342-B048-85BDC9FD1C3A}</a:tableStyleId>
              </a:tblPr>
              <a:tblGrid>
                <a:gridCol w="4572032"/>
              </a:tblGrid>
              <a:tr h="370840">
                <a:tc>
                  <a:txBody>
                    <a:bodyPr/>
                    <a:lstStyle/>
                    <a:p>
                      <a:r>
                        <a:rPr lang="en-US" altLang="zh-CN" dirty="0" smtClean="0"/>
                        <a:t>Welcome to Canada</a:t>
                      </a:r>
                    </a:p>
                    <a:p>
                      <a:r>
                        <a:rPr lang="en-US" altLang="zh-CN" dirty="0" smtClean="0"/>
                        <a:t>                                           </a:t>
                      </a:r>
                      <a:r>
                        <a:rPr lang="en-US" altLang="zh-CN" dirty="0" err="1" smtClean="0"/>
                        <a:t>Bienvenue</a:t>
                      </a:r>
                      <a:r>
                        <a:rPr lang="en-US" altLang="zh-CN" dirty="0" smtClean="0"/>
                        <a:t> au Canada</a:t>
                      </a:r>
                      <a:endParaRPr lang="zh-CN" altLang="en-US"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III. The Federal Political Scene</a:t>
            </a:r>
          </a:p>
        </p:txBody>
      </p:sp>
      <p:sp>
        <p:nvSpPr>
          <p:cNvPr id="7" name="内容占位符 6"/>
          <p:cNvSpPr>
            <a:spLocks noGrp="1"/>
          </p:cNvSpPr>
          <p:nvPr>
            <p:ph idx="1"/>
          </p:nvPr>
        </p:nvSpPr>
        <p:spPr>
          <a:xfrm>
            <a:off x="500034" y="1571612"/>
            <a:ext cx="8186766" cy="4429156"/>
          </a:xfrm>
        </p:spPr>
        <p:txBody>
          <a:bodyPr>
            <a:normAutofit fontScale="77500" lnSpcReduction="20000"/>
          </a:bodyPr>
          <a:lstStyle/>
          <a:p>
            <a:pPr>
              <a:buNone/>
            </a:pPr>
            <a:r>
              <a:rPr lang="en-US" altLang="zh-CN" sz="3600" dirty="0" smtClean="0">
                <a:latin typeface="Times New Roman" pitchFamily="18" charset="0"/>
                <a:cs typeface="Times New Roman" pitchFamily="18" charset="0"/>
              </a:rPr>
              <a:t>The rise of regional parties</a:t>
            </a:r>
          </a:p>
          <a:p>
            <a:pPr>
              <a:buNone/>
            </a:pPr>
            <a:r>
              <a:rPr lang="en-US" sz="3600" dirty="0" smtClean="0"/>
              <a:t> </a:t>
            </a:r>
          </a:p>
          <a:p>
            <a:pPr>
              <a:buNone/>
            </a:pPr>
            <a:r>
              <a:rPr lang="en-US" sz="2800" dirty="0" smtClean="0">
                <a:latin typeface="Times New Roman" pitchFamily="18" charset="0"/>
                <a:cs typeface="Times New Roman" pitchFamily="18" charset="0"/>
              </a:rPr>
              <a:t>Examples: </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Bloc Quebecois -- a coalition of MPs from the mainly French-speaking province who were dedicated to separation from Canada.</a:t>
            </a:r>
          </a:p>
          <a:p>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Reform Party -- winning enough seats in the 1997 election to become the country’s official opposition. It has its strongest support in the western provinces and no Reform MPs were elected in Central Canada.</a:t>
            </a:r>
            <a:endParaRPr lang="zh-CN" altLang="en-US" sz="2800" dirty="0" smtClean="0">
              <a:latin typeface="Times New Roman" pitchFamily="18" charset="0"/>
              <a:cs typeface="Times New Roman" pitchFamily="18" charset="0"/>
            </a:endParaRPr>
          </a:p>
          <a:p>
            <a:pPr>
              <a:buNone/>
            </a:pPr>
            <a:endParaRPr lang="en-US" sz="2400" dirty="0" smtClean="0"/>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III. The Federal Political Scene</a:t>
            </a:r>
          </a:p>
        </p:txBody>
      </p:sp>
      <p:sp>
        <p:nvSpPr>
          <p:cNvPr id="7" name="内容占位符 6"/>
          <p:cNvSpPr>
            <a:spLocks noGrp="1"/>
          </p:cNvSpPr>
          <p:nvPr>
            <p:ph idx="1"/>
          </p:nvPr>
        </p:nvSpPr>
        <p:spPr>
          <a:xfrm>
            <a:off x="500034" y="1571612"/>
            <a:ext cx="8186766" cy="4429156"/>
          </a:xfrm>
        </p:spPr>
        <p:txBody>
          <a:bodyPr>
            <a:normAutofit fontScale="92500" lnSpcReduction="20000"/>
          </a:bodyPr>
          <a:lstStyle/>
          <a:p>
            <a:pPr>
              <a:buNone/>
            </a:pPr>
            <a:r>
              <a:rPr lang="en-US" altLang="zh-CN" sz="3000" dirty="0" smtClean="0">
                <a:latin typeface="Times New Roman" pitchFamily="18" charset="0"/>
                <a:cs typeface="Times New Roman" pitchFamily="18" charset="0"/>
              </a:rPr>
              <a:t>Problems and Challenges</a:t>
            </a:r>
          </a:p>
          <a:p>
            <a:pPr>
              <a:buNone/>
            </a:pPr>
            <a:r>
              <a:rPr lang="en-US" sz="3000" dirty="0" smtClean="0"/>
              <a:t> </a:t>
            </a:r>
          </a:p>
          <a:p>
            <a:r>
              <a:rPr lang="en-US" sz="2600" dirty="0" smtClean="0">
                <a:latin typeface="Times New Roman" pitchFamily="18" charset="0"/>
                <a:cs typeface="Times New Roman" pitchFamily="18" charset="0"/>
              </a:rPr>
              <a:t>Regional pressures threaten to tear the country apart.</a:t>
            </a:r>
          </a:p>
          <a:p>
            <a:r>
              <a:rPr lang="en-US" sz="2600" dirty="0" smtClean="0">
                <a:latin typeface="Times New Roman" pitchFamily="18" charset="0"/>
                <a:cs typeface="Times New Roman" pitchFamily="18" charset="0"/>
              </a:rPr>
              <a:t>The Bloc Quebecois insists that Quebec be granted special rights and privileges and a “distinct society” status</a:t>
            </a:r>
          </a:p>
          <a:p>
            <a:r>
              <a:rPr lang="en-US" sz="2600" dirty="0" smtClean="0">
                <a:latin typeface="Times New Roman" pitchFamily="18" charset="0"/>
                <a:cs typeface="Times New Roman" pitchFamily="18" charset="0"/>
              </a:rPr>
              <a:t>The Reform Party insists that all Canadians are equal and that no one should enjoy special. </a:t>
            </a:r>
          </a:p>
          <a:p>
            <a:r>
              <a:rPr lang="en-US" sz="2600" dirty="0" smtClean="0">
                <a:latin typeface="Times New Roman" pitchFamily="18" charset="0"/>
                <a:cs typeface="Times New Roman" pitchFamily="18" charset="0"/>
              </a:rPr>
              <a:t>The Conservative and Liberal governments have struggled to find ways to make Quebec happier about being a part of Canada. </a:t>
            </a:r>
            <a:endParaRPr lang="zh-CN" altLang="en-US" sz="2600" dirty="0" smtClean="0">
              <a:latin typeface="Times New Roman" pitchFamily="18" charset="0"/>
              <a:cs typeface="Times New Roman" pitchFamily="18" charset="0"/>
            </a:endParaRPr>
          </a:p>
          <a:p>
            <a:pPr>
              <a:buNone/>
            </a:pPr>
            <a:endParaRPr lang="en-US" sz="2400" dirty="0" smtClean="0"/>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8229600" cy="1143000"/>
          </a:xfrm>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285720" y="2428868"/>
            <a:ext cx="8329642" cy="5357850"/>
          </a:xfrm>
        </p:spPr>
        <p:txBody>
          <a:bodyPr>
            <a:normAutofit/>
          </a:bodyPr>
          <a:lstStyle/>
          <a:p>
            <a:pPr>
              <a:buNone/>
            </a:pP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r>
              <a:rPr lang="en-US" sz="1700" dirty="0" smtClean="0">
                <a:latin typeface="Times New Roman" pitchFamily="18" charset="0"/>
                <a:cs typeface="Times New Roman" pitchFamily="18" charset="0"/>
              </a:rPr>
              <a:t>     Pierre Trudeau                                  </a:t>
            </a:r>
            <a:r>
              <a:rPr lang="en-US" altLang="zh-CN" sz="1700" dirty="0" smtClean="0">
                <a:latin typeface="Times New Roman" pitchFamily="18" charset="0"/>
                <a:cs typeface="Times New Roman" pitchFamily="18" charset="0"/>
              </a:rPr>
              <a:t>Jean Chretien                                    Stephen Harper</a:t>
            </a:r>
          </a:p>
          <a:p>
            <a:pPr>
              <a:buNone/>
            </a:pPr>
            <a:endParaRPr lang="en-US" altLang="zh-CN" sz="1700" dirty="0" smtClean="0">
              <a:latin typeface="Times New Roman" pitchFamily="18" charset="0"/>
              <a:cs typeface="Times New Roman" pitchFamily="18" charset="0"/>
            </a:endParaRPr>
          </a:p>
          <a:p>
            <a:pPr>
              <a:buNone/>
            </a:pPr>
            <a:endParaRPr lang="en-US" altLang="zh-CN" sz="1700" dirty="0" smtClean="0">
              <a:latin typeface="Times New Roman" pitchFamily="18" charset="0"/>
              <a:cs typeface="Times New Roman" pitchFamily="18" charset="0"/>
            </a:endParaRPr>
          </a:p>
          <a:p>
            <a:pPr>
              <a:buNone/>
            </a:pPr>
            <a:endParaRPr lang="en-US" altLang="zh-CN" sz="1700" dirty="0" smtClean="0">
              <a:latin typeface="Times New Roman" pitchFamily="18" charset="0"/>
              <a:cs typeface="Times New Roman" pitchFamily="18" charset="0"/>
            </a:endParaRPr>
          </a:p>
          <a:p>
            <a:pPr>
              <a:buNone/>
            </a:pPr>
            <a:endParaRPr lang="en-US" altLang="zh-CN" sz="1700" dirty="0" smtClean="0">
              <a:latin typeface="Times New Roman" pitchFamily="18" charset="0"/>
              <a:cs typeface="Times New Roman" pitchFamily="18" charset="0"/>
            </a:endParaRPr>
          </a:p>
          <a:p>
            <a:pPr>
              <a:buNone/>
            </a:pPr>
            <a:r>
              <a:rPr lang="en-US" altLang="zh-CN" sz="1700" dirty="0" smtClean="0">
                <a:latin typeface="Times New Roman" pitchFamily="18" charset="0"/>
                <a:cs typeface="Times New Roman" pitchFamily="18" charset="0"/>
              </a:rPr>
              <a:t>                 Brian Mulroney</a:t>
            </a:r>
          </a:p>
          <a:p>
            <a:pPr>
              <a:buNone/>
            </a:pPr>
            <a:r>
              <a:rPr lang="en-US" sz="2400" dirty="0" smtClean="0">
                <a:latin typeface="Times New Roman" pitchFamily="18" charset="0"/>
                <a:cs typeface="Times New Roman" pitchFamily="18" charset="0"/>
              </a:rPr>
              <a:t> </a:t>
            </a:r>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 name="图片 9" descr="c:\users\北京外国语大学\appdata\roaming\360se6\User Data\temp\image."/>
          <p:cNvPicPr/>
          <p:nvPr/>
        </p:nvPicPr>
        <p:blipFill>
          <a:blip r:embed="rId2"/>
          <a:srcRect/>
          <a:stretch>
            <a:fillRect/>
          </a:stretch>
        </p:blipFill>
        <p:spPr bwMode="auto">
          <a:xfrm>
            <a:off x="2928926" y="4786322"/>
            <a:ext cx="4214842" cy="1928826"/>
          </a:xfrm>
          <a:prstGeom prst="rect">
            <a:avLst/>
          </a:prstGeom>
          <a:noFill/>
          <a:ln w="9525">
            <a:noFill/>
            <a:miter lim="800000"/>
            <a:headEnd/>
            <a:tailEnd/>
          </a:ln>
        </p:spPr>
      </p:pic>
      <p:pic>
        <p:nvPicPr>
          <p:cNvPr id="11" name="图片 10" descr="c:\users\北京外国语大学\appdata\roaming\360se6\User Data\temp\original.1078.jpg"/>
          <p:cNvPicPr/>
          <p:nvPr/>
        </p:nvPicPr>
        <p:blipFill>
          <a:blip r:embed="rId3"/>
          <a:srcRect/>
          <a:stretch>
            <a:fillRect/>
          </a:stretch>
        </p:blipFill>
        <p:spPr bwMode="auto">
          <a:xfrm>
            <a:off x="214282" y="1142984"/>
            <a:ext cx="2571768" cy="3214710"/>
          </a:xfrm>
          <a:prstGeom prst="rect">
            <a:avLst/>
          </a:prstGeom>
          <a:noFill/>
          <a:ln w="9525">
            <a:noFill/>
            <a:miter lim="800000"/>
            <a:headEnd/>
            <a:tailEnd/>
          </a:ln>
        </p:spPr>
      </p:pic>
      <p:pic>
        <p:nvPicPr>
          <p:cNvPr id="12" name="图片 11" descr="c:\users\北京外国语大学\appdata\roaming\360se6\User Data\temp\Z.jpg"/>
          <p:cNvPicPr/>
          <p:nvPr/>
        </p:nvPicPr>
        <p:blipFill>
          <a:blip r:embed="rId4"/>
          <a:srcRect/>
          <a:stretch>
            <a:fillRect/>
          </a:stretch>
        </p:blipFill>
        <p:spPr bwMode="auto">
          <a:xfrm>
            <a:off x="3000364" y="1214422"/>
            <a:ext cx="2786082" cy="3143272"/>
          </a:xfrm>
          <a:prstGeom prst="rect">
            <a:avLst/>
          </a:prstGeom>
          <a:noFill/>
          <a:ln w="9525">
            <a:noFill/>
            <a:miter lim="800000"/>
            <a:headEnd/>
            <a:tailEnd/>
          </a:ln>
        </p:spPr>
      </p:pic>
      <p:pic>
        <p:nvPicPr>
          <p:cNvPr id="13" name="图片 12" descr="c:\users\北京外国语大学\appdata\roaming\360se6\User Data\temp\Stephen-Harper-2.jpg"/>
          <p:cNvPicPr/>
          <p:nvPr/>
        </p:nvPicPr>
        <p:blipFill>
          <a:blip r:embed="rId5" cstate="print"/>
          <a:srcRect/>
          <a:stretch>
            <a:fillRect/>
          </a:stretch>
        </p:blipFill>
        <p:spPr bwMode="auto">
          <a:xfrm>
            <a:off x="6143636" y="1142984"/>
            <a:ext cx="2571768" cy="32511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358246" cy="4429156"/>
          </a:xfrm>
        </p:spPr>
        <p:txBody>
          <a:bodyPr>
            <a:normAutofit fontScale="92500" lnSpcReduction="10000"/>
          </a:bodyPr>
          <a:lstStyle/>
          <a:p>
            <a:pPr>
              <a:buNone/>
            </a:pPr>
            <a:r>
              <a:rPr lang="en-US" sz="2600" dirty="0" smtClean="0">
                <a:latin typeface="Times New Roman" pitchFamily="18" charset="0"/>
                <a:cs typeface="Times New Roman" pitchFamily="18" charset="0"/>
              </a:rPr>
              <a:t>Pierre Trudeau</a:t>
            </a:r>
            <a:endParaRPr lang="en-US" altLang="zh-CN" sz="2600" dirty="0" smtClean="0">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served as PM from 1968 to 1984</a:t>
            </a:r>
          </a:p>
          <a:p>
            <a:r>
              <a:rPr lang="en-US" sz="2400" dirty="0" smtClean="0">
                <a:latin typeface="Times New Roman" pitchFamily="18" charset="0"/>
                <a:cs typeface="Times New Roman" pitchFamily="18" charset="0"/>
              </a:rPr>
              <a:t>a francophone with a vision of a powerful </a:t>
            </a:r>
          </a:p>
          <a:p>
            <a:pPr>
              <a:buNone/>
            </a:pPr>
            <a:r>
              <a:rPr lang="en-US" sz="2400" dirty="0" smtClean="0">
                <a:latin typeface="Times New Roman" pitchFamily="18" charset="0"/>
                <a:cs typeface="Times New Roman" pitchFamily="18" charset="0"/>
              </a:rPr>
              <a:t>	and united Canada</a:t>
            </a:r>
          </a:p>
          <a:p>
            <a:r>
              <a:rPr lang="en-US" sz="2400" dirty="0" smtClean="0">
                <a:latin typeface="Times New Roman" pitchFamily="18" charset="0"/>
                <a:cs typeface="Times New Roman" pitchFamily="18" charset="0"/>
              </a:rPr>
              <a:t>introduced bilingualism and worked very </a:t>
            </a:r>
          </a:p>
          <a:p>
            <a:pPr>
              <a:buNone/>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hard to bring English and French Canada closer together</a:t>
            </a:r>
          </a:p>
          <a:p>
            <a:r>
              <a:rPr lang="en-US" sz="2400" dirty="0" smtClean="0">
                <a:latin typeface="Times New Roman" pitchFamily="18" charset="0"/>
                <a:cs typeface="Times New Roman" pitchFamily="18" charset="0"/>
              </a:rPr>
              <a:t>raised Canadians’ awareness of French </a:t>
            </a:r>
          </a:p>
          <a:p>
            <a:pPr>
              <a:buNone/>
            </a:pPr>
            <a:r>
              <a:rPr lang="en-US" sz="2400" dirty="0" smtClean="0">
                <a:latin typeface="Times New Roman" pitchFamily="18" charset="0"/>
                <a:cs typeface="Times New Roman" pitchFamily="18" charset="0"/>
              </a:rPr>
              <a:t>	heritage and saw this element as one of the </a:t>
            </a:r>
          </a:p>
          <a:p>
            <a:pPr>
              <a:buNone/>
            </a:pPr>
            <a:r>
              <a:rPr lang="en-US" sz="2400" dirty="0" smtClean="0">
                <a:latin typeface="Times New Roman" pitchFamily="18" charset="0"/>
                <a:cs typeface="Times New Roman" pitchFamily="18" charset="0"/>
              </a:rPr>
              <a:t>	things that made Canada unique</a:t>
            </a:r>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c:\users\北京外国语大学\appdata\roaming\360se6\User Data\temp\TrudeauWEB.jpg"/>
          <p:cNvPicPr/>
          <p:nvPr/>
        </p:nvPicPr>
        <p:blipFill>
          <a:blip r:embed="rId2" cstate="print"/>
          <a:srcRect/>
          <a:stretch>
            <a:fillRect/>
          </a:stretch>
        </p:blipFill>
        <p:spPr bwMode="auto">
          <a:xfrm>
            <a:off x="6429388" y="1714488"/>
            <a:ext cx="2500330" cy="378235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186766" cy="4429156"/>
          </a:xfrm>
        </p:spPr>
        <p:txBody>
          <a:bodyPr>
            <a:normAutofit/>
          </a:bodyPr>
          <a:lstStyle/>
          <a:p>
            <a:pPr>
              <a:buNone/>
            </a:pPr>
            <a:r>
              <a:rPr lang="en-US" sz="2400" dirty="0" smtClean="0">
                <a:latin typeface="Times New Roman" pitchFamily="18" charset="0"/>
                <a:cs typeface="Times New Roman" pitchFamily="18" charset="0"/>
              </a:rPr>
              <a:t>Pierre Trudeau</a:t>
            </a:r>
            <a:endParaRPr lang="en-US" altLang="zh-C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make Canada completely independent of Great Britain</a:t>
            </a:r>
          </a:p>
          <a:p>
            <a:r>
              <a:rPr lang="en-US" sz="2400" dirty="0" smtClean="0">
                <a:latin typeface="Times New Roman" pitchFamily="18" charset="0"/>
                <a:cs typeface="Times New Roman" pitchFamily="18" charset="0"/>
              </a:rPr>
              <a:t>introduced the Constitution Act (1982) which gave Canada complete legal independence. </a:t>
            </a:r>
            <a:endParaRPr lang="zh-CN" alt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c:\users\北京外国语大学\appdata\roaming\360se6\User Data\temp\Pierre-Trudeau-Quotes-2.jpg"/>
          <p:cNvPicPr/>
          <p:nvPr/>
        </p:nvPicPr>
        <p:blipFill>
          <a:blip r:embed="rId2"/>
          <a:srcRect/>
          <a:stretch>
            <a:fillRect/>
          </a:stretch>
        </p:blipFill>
        <p:spPr bwMode="auto">
          <a:xfrm>
            <a:off x="3571868" y="3357562"/>
            <a:ext cx="5214942" cy="285752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186766" cy="5286388"/>
          </a:xfrm>
        </p:spPr>
        <p:txBody>
          <a:bodyPr>
            <a:normAutofit/>
          </a:bodyPr>
          <a:lstStyle/>
          <a:p>
            <a:pPr>
              <a:buNone/>
            </a:pPr>
            <a:r>
              <a:rPr lang="en-US" sz="2400" dirty="0" smtClean="0">
                <a:latin typeface="Times New Roman" pitchFamily="18" charset="0"/>
                <a:cs typeface="Times New Roman" pitchFamily="18" charset="0"/>
              </a:rPr>
              <a:t>Brian Mulroney</a:t>
            </a:r>
            <a:endParaRPr lang="en-US" altLang="zh-C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led the Conservative government between 1984 and 1993</a:t>
            </a:r>
          </a:p>
          <a:p>
            <a:r>
              <a:rPr lang="en-US" sz="2400" dirty="0" smtClean="0">
                <a:latin typeface="Times New Roman" pitchFamily="18" charset="0"/>
                <a:cs typeface="Times New Roman" pitchFamily="18" charset="0"/>
              </a:rPr>
              <a:t>from Quebec’s English-speaking community background</a:t>
            </a:r>
          </a:p>
          <a:p>
            <a:r>
              <a:rPr lang="en-US" sz="2400" dirty="0" smtClean="0">
                <a:latin typeface="Times New Roman" pitchFamily="18" charset="0"/>
                <a:cs typeface="Times New Roman" pitchFamily="18" charset="0"/>
              </a:rPr>
              <a:t>introduced the </a:t>
            </a:r>
            <a:r>
              <a:rPr lang="en-US" sz="2400" dirty="0" err="1" smtClean="0">
                <a:latin typeface="Times New Roman" pitchFamily="18" charset="0"/>
                <a:cs typeface="Times New Roman" pitchFamily="18" charset="0"/>
              </a:rPr>
              <a:t>Meech</a:t>
            </a:r>
            <a:r>
              <a:rPr lang="en-US" sz="2400" dirty="0" smtClean="0">
                <a:latin typeface="Times New Roman" pitchFamily="18" charset="0"/>
                <a:cs typeface="Times New Roman" pitchFamily="18" charset="0"/>
              </a:rPr>
              <a:t> Lake Accord which would recognize Quebec as a “distinct society”, but some </a:t>
            </a:r>
            <a:r>
              <a:rPr lang="en-US" sz="2400" dirty="0" err="1" smtClean="0">
                <a:latin typeface="Times New Roman" pitchFamily="18" charset="0"/>
                <a:cs typeface="Times New Roman" pitchFamily="18" charset="0"/>
              </a:rPr>
              <a:t>some</a:t>
            </a:r>
            <a:r>
              <a:rPr lang="en-US" sz="2400" dirty="0" smtClean="0">
                <a:latin typeface="Times New Roman" pitchFamily="18" charset="0"/>
                <a:cs typeface="Times New Roman" pitchFamily="18" charset="0"/>
              </a:rPr>
              <a:t> provincial governments objected, thus failed in 1990</a:t>
            </a:r>
          </a:p>
          <a:p>
            <a:endParaRPr lang="en-US" sz="2400" dirty="0" smtClean="0"/>
          </a:p>
          <a:p>
            <a:endParaRPr lang="en-US" sz="2400" dirty="0" smtClean="0"/>
          </a:p>
          <a:p>
            <a:pPr>
              <a:buNone/>
            </a:pPr>
            <a:endParaRPr lang="zh-CN" altLang="en-US" sz="2400" dirty="0" smtClean="0"/>
          </a:p>
          <a:p>
            <a:pPr>
              <a:buNone/>
            </a:pPr>
            <a:endParaRPr lang="en-US" sz="2400" dirty="0" smtClean="0">
              <a:latin typeface="Times New Roman" pitchFamily="18" charset="0"/>
              <a:cs typeface="Times New Roman" pitchFamily="18" charset="0"/>
            </a:endParaRPr>
          </a:p>
          <a:p>
            <a:pPr>
              <a:buNone/>
            </a:pPr>
            <a:r>
              <a:rPr lang="en-US" sz="1800" dirty="0" smtClean="0"/>
              <a:t>           </a:t>
            </a:r>
            <a:r>
              <a:rPr lang="en-US" sz="1800" dirty="0" err="1" smtClean="0">
                <a:latin typeface="Times New Roman" pitchFamily="18" charset="0"/>
                <a:cs typeface="Times New Roman" pitchFamily="18" charset="0"/>
              </a:rPr>
              <a:t>Meech</a:t>
            </a:r>
            <a:r>
              <a:rPr lang="en-US" sz="1800" dirty="0" smtClean="0">
                <a:latin typeface="Times New Roman" pitchFamily="18" charset="0"/>
                <a:cs typeface="Times New Roman" pitchFamily="18" charset="0"/>
              </a:rPr>
              <a:t> Lake Accord      </a:t>
            </a:r>
            <a:endParaRPr lang="zh-CN" altLang="en-US" sz="1800" dirty="0" smtClean="0">
              <a:latin typeface="Times New Roman" pitchFamily="18" charset="0"/>
              <a:cs typeface="Times New Roman" pitchFamily="18" charset="0"/>
            </a:endParaRPr>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c:\users\北京外国语大学\appdata\roaming\360se6\User Data\temp\n-MEECH-LAKE-ACCORD-large570.jpg"/>
          <p:cNvPicPr/>
          <p:nvPr/>
        </p:nvPicPr>
        <p:blipFill>
          <a:blip r:embed="rId2"/>
          <a:srcRect/>
          <a:stretch>
            <a:fillRect/>
          </a:stretch>
        </p:blipFill>
        <p:spPr bwMode="auto">
          <a:xfrm>
            <a:off x="3214678" y="4357694"/>
            <a:ext cx="5274310" cy="220225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186766" cy="4429156"/>
          </a:xfrm>
        </p:spPr>
        <p:txBody>
          <a:bodyPr>
            <a:normAutofit/>
          </a:bodyPr>
          <a:lstStyle/>
          <a:p>
            <a:pPr>
              <a:buNone/>
            </a:pPr>
            <a:r>
              <a:rPr lang="en-US" sz="2800" b="1" dirty="0" smtClean="0">
                <a:latin typeface="Times New Roman" pitchFamily="18" charset="0"/>
                <a:cs typeface="Times New Roman" pitchFamily="18" charset="0"/>
              </a:rPr>
              <a:t>Brian Mulroney</a:t>
            </a:r>
            <a:endParaRPr lang="en-US" altLang="zh-CN" sz="2600" b="1" dirty="0" smtClean="0">
              <a:latin typeface="Times New Roman" pitchFamily="18" charset="0"/>
              <a:cs typeface="Times New Roman" pitchFamily="18" charset="0"/>
            </a:endParaRPr>
          </a:p>
          <a:p>
            <a:pPr>
              <a:buNone/>
            </a:pPr>
            <a:endParaRPr lang="en-US" altLang="zh-CN" sz="2400" dirty="0" smtClean="0"/>
          </a:p>
          <a:p>
            <a:r>
              <a:rPr lang="en-US" sz="2400" dirty="0" smtClean="0">
                <a:latin typeface="Times New Roman" pitchFamily="18" charset="0"/>
                <a:cs typeface="Times New Roman" pitchFamily="18" charset="0"/>
              </a:rPr>
              <a:t>signed a free trade agreement with the U.S. (1988), removed trade barriers between the two countries, and paved way for NAFTA (the North American Free Trade Agreement)</a:t>
            </a:r>
          </a:p>
          <a:p>
            <a:r>
              <a:rPr lang="en-US" sz="2400" dirty="0" smtClean="0">
                <a:latin typeface="Times New Roman" pitchFamily="18" charset="0"/>
                <a:cs typeface="Times New Roman" pitchFamily="18" charset="0"/>
              </a:rPr>
              <a:t>introduced the Multiculturalism Act (1988)</a:t>
            </a:r>
            <a:r>
              <a:rPr lang="zh-CN" altLang="en-US" sz="2400" dirty="0" smtClean="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a:p>
            <a:pPr>
              <a:buNone/>
            </a:pPr>
            <a:endParaRPr lang="zh-CN" altLang="en-US" sz="2400" dirty="0" smtClean="0"/>
          </a:p>
          <a:p>
            <a:pPr>
              <a:buNone/>
            </a:pPr>
            <a:endParaRPr lang="en-US" sz="2400" dirty="0" smtClean="0">
              <a:latin typeface="Times New Roman" pitchFamily="18" charset="0"/>
              <a:cs typeface="Times New Roman" pitchFamily="18" charset="0"/>
            </a:endParaRPr>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c:\users\北京外国语大学\appdata\roaming\360se6\User Data\temp\mulroney_thisbig.jpg"/>
          <p:cNvPicPr/>
          <p:nvPr/>
        </p:nvPicPr>
        <p:blipFill>
          <a:blip r:embed="rId2" cstate="print"/>
          <a:srcRect/>
          <a:stretch>
            <a:fillRect/>
          </a:stretch>
        </p:blipFill>
        <p:spPr bwMode="auto">
          <a:xfrm>
            <a:off x="4714876" y="4214818"/>
            <a:ext cx="3514725" cy="246780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186766" cy="4429156"/>
          </a:xfrm>
        </p:spPr>
        <p:txBody>
          <a:bodyPr>
            <a:normAutofit lnSpcReduction="10000"/>
          </a:bodyPr>
          <a:lstStyle/>
          <a:p>
            <a:pPr>
              <a:buNone/>
            </a:pPr>
            <a:r>
              <a:rPr lang="en-US" sz="2800" dirty="0" err="1" smtClean="0">
                <a:latin typeface="Times New Roman" pitchFamily="18" charset="0"/>
                <a:cs typeface="Times New Roman" pitchFamily="18" charset="0"/>
              </a:rPr>
              <a:t>Multicultralism</a:t>
            </a:r>
            <a:endParaRPr lang="en-US" sz="2800" dirty="0" smtClean="0">
              <a:latin typeface="Times New Roman" pitchFamily="18" charset="0"/>
              <a:cs typeface="Times New Roman" pitchFamily="18" charset="0"/>
            </a:endParaRPr>
          </a:p>
          <a:p>
            <a:pPr>
              <a:buNone/>
            </a:pPr>
            <a:endParaRPr lang="en-US" altLang="zh-CN" sz="26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Trudeau’s idea (1971) who announced a policy affirming Canada’s support of the various ethnic, racial and religious groups in the country. </a:t>
            </a:r>
          </a:p>
          <a:p>
            <a:r>
              <a:rPr lang="en-US" sz="2400" dirty="0" smtClean="0">
                <a:latin typeface="Times New Roman" pitchFamily="18" charset="0"/>
                <a:cs typeface="Times New Roman" pitchFamily="18" charset="0"/>
              </a:rPr>
              <a:t>this idea was expressed again in the Canadian Charter of Rights and Freedoms (1982)</a:t>
            </a:r>
          </a:p>
          <a:p>
            <a:r>
              <a:rPr lang="en-US" sz="2400" dirty="0" smtClean="0">
                <a:latin typeface="Times New Roman" pitchFamily="18" charset="0"/>
                <a:cs typeface="Times New Roman" pitchFamily="18" charset="0"/>
              </a:rPr>
              <a:t>the Multiculturalism Act (1988) </a:t>
            </a:r>
            <a:endParaRPr lang="zh-CN" altLang="en-US" sz="2400" dirty="0" smtClean="0">
              <a:latin typeface="Times New Roman" pitchFamily="18" charset="0"/>
              <a:cs typeface="Times New Roman" pitchFamily="18" charset="0"/>
            </a:endParaRPr>
          </a:p>
          <a:p>
            <a:endParaRPr lang="zh-CN" altLang="en-US" sz="2400" dirty="0" smtClean="0"/>
          </a:p>
          <a:p>
            <a:pPr>
              <a:buNone/>
            </a:pPr>
            <a:endParaRPr lang="en-US" sz="2400" dirty="0" smtClean="0">
              <a:latin typeface="Times New Roman" pitchFamily="18" charset="0"/>
              <a:cs typeface="Times New Roman" pitchFamily="18" charset="0"/>
            </a:endParaRPr>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186766" cy="4429156"/>
          </a:xfrm>
        </p:spPr>
        <p:txBody>
          <a:bodyPr>
            <a:normAutofit/>
          </a:bodyPr>
          <a:lstStyle/>
          <a:p>
            <a:pPr>
              <a:buNone/>
            </a:pPr>
            <a:r>
              <a:rPr lang="en-US" sz="2400" dirty="0" smtClean="0">
                <a:latin typeface="Times New Roman" pitchFamily="18" charset="0"/>
                <a:cs typeface="Times New Roman" pitchFamily="18" charset="0"/>
              </a:rPr>
              <a:t>Jean Chretien</a:t>
            </a:r>
          </a:p>
          <a:p>
            <a:pPr>
              <a:buNone/>
            </a:pPr>
            <a:endParaRPr lang="en-US" altLang="zh-CN"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from Quebec’s French speaking community background</a:t>
            </a:r>
          </a:p>
          <a:p>
            <a:r>
              <a:rPr lang="en-US" sz="2400" dirty="0" smtClean="0">
                <a:latin typeface="Times New Roman" pitchFamily="18" charset="0"/>
                <a:cs typeface="Times New Roman" pitchFamily="18" charset="0"/>
              </a:rPr>
              <a:t>his liberal government served Canada for 10 years</a:t>
            </a:r>
          </a:p>
          <a:p>
            <a:r>
              <a:rPr lang="en-US" sz="2400" dirty="0" smtClean="0">
                <a:latin typeface="Times New Roman" pitchFamily="18" charset="0"/>
                <a:cs typeface="Times New Roman" pitchFamily="18" charset="0"/>
              </a:rPr>
              <a:t>an ardent supporter for bilingualism and multiculturalism</a:t>
            </a:r>
          </a:p>
          <a:p>
            <a:r>
              <a:rPr lang="en-US" sz="2400" dirty="0" smtClean="0">
                <a:latin typeface="Times New Roman" pitchFamily="18" charset="0"/>
                <a:cs typeface="Times New Roman" pitchFamily="18" charset="0"/>
              </a:rPr>
              <a:t>strongly opposes Quebec sovereignty movement</a:t>
            </a:r>
          </a:p>
          <a:p>
            <a:r>
              <a:rPr lang="en-US" sz="2400" dirty="0" smtClean="0">
                <a:latin typeface="Times New Roman" pitchFamily="18" charset="0"/>
                <a:cs typeface="Times New Roman" pitchFamily="18" charset="0"/>
              </a:rPr>
              <a:t>passed the Clarity Act after the 1995 Quebec Referendum</a:t>
            </a:r>
          </a:p>
          <a:p>
            <a:endParaRPr lang="zh-CN" altLang="en-US" sz="2400" dirty="0" smtClean="0"/>
          </a:p>
          <a:p>
            <a:pPr>
              <a:buNone/>
            </a:pPr>
            <a:endParaRPr lang="en-US" sz="2400" dirty="0" smtClean="0">
              <a:latin typeface="Times New Roman" pitchFamily="18" charset="0"/>
              <a:cs typeface="Times New Roman" pitchFamily="18" charset="0"/>
            </a:endParaRPr>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186766" cy="5072098"/>
          </a:xfrm>
        </p:spPr>
        <p:txBody>
          <a:bodyPr>
            <a:normAutofit/>
          </a:bodyPr>
          <a:lstStyle/>
          <a:p>
            <a:pPr>
              <a:buNone/>
            </a:pPr>
            <a:r>
              <a:rPr lang="en-US" sz="2400" dirty="0" smtClean="0">
                <a:latin typeface="Times New Roman" pitchFamily="18" charset="0"/>
                <a:cs typeface="Times New Roman" pitchFamily="18" charset="0"/>
              </a:rPr>
              <a:t>Jean Chretien</a:t>
            </a:r>
          </a:p>
          <a:p>
            <a:pPr>
              <a:buNone/>
            </a:pPr>
            <a:endParaRPr lang="en-US" altLang="zh-CN" sz="26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promoted trade relations between Canada and China by leading Team Canada to visit China</a:t>
            </a:r>
            <a:endParaRPr lang="zh-CN" altLang="en-US" sz="2400" dirty="0" smtClean="0">
              <a:latin typeface="Times New Roman" pitchFamily="18" charset="0"/>
              <a:cs typeface="Times New Roman" pitchFamily="18" charset="0"/>
            </a:endParaRPr>
          </a:p>
          <a:p>
            <a:endParaRPr lang="zh-CN" altLang="en-US" sz="2400" dirty="0" smtClean="0"/>
          </a:p>
          <a:p>
            <a:pPr>
              <a:buNone/>
            </a:pPr>
            <a:endParaRPr lang="en-US" sz="2400" dirty="0" smtClean="0">
              <a:latin typeface="Times New Roman" pitchFamily="18" charset="0"/>
              <a:cs typeface="Times New Roman" pitchFamily="18" charset="0"/>
            </a:endParaRPr>
          </a:p>
          <a:p>
            <a:pPr>
              <a:buNone/>
            </a:pPr>
            <a:r>
              <a:rPr lang="en-US" sz="2400" dirty="0" smtClean="0"/>
              <a:t>		       </a:t>
            </a:r>
            <a:endParaRPr lang="zh-CN" altLang="en-US" dirty="0" smtClean="0"/>
          </a:p>
          <a:p>
            <a:pPr>
              <a:buFont typeface="Arial" charset="0"/>
              <a:buChar char="•"/>
            </a:pPr>
            <a:endParaRPr lang="en-US" altLang="zh-CN" dirty="0" smtClean="0"/>
          </a:p>
          <a:p>
            <a:pPr>
              <a:buFont typeface="Arial" charset="0"/>
              <a:buChar char="•"/>
            </a:pPr>
            <a:endParaRPr lang="en-US" altLang="zh-CN" dirty="0" smtClean="0"/>
          </a:p>
          <a:p>
            <a:pPr>
              <a:buNone/>
            </a:pPr>
            <a:endParaRPr lang="en-US" altLang="zh-CN" sz="1800" dirty="0" smtClean="0">
              <a:latin typeface="Times New Roman" pitchFamily="18" charset="0"/>
              <a:cs typeface="Times New Roman" pitchFamily="18" charset="0"/>
            </a:endParaRPr>
          </a:p>
          <a:p>
            <a:pPr>
              <a:buNone/>
            </a:pPr>
            <a:r>
              <a:rPr lang="en-US" altLang="zh-CN" sz="1800" dirty="0" smtClean="0">
                <a:latin typeface="Times New Roman" pitchFamily="18" charset="0"/>
                <a:cs typeface="Times New Roman" pitchFamily="18" charset="0"/>
              </a:rPr>
              <a:t>                   2001 Team Canada</a:t>
            </a:r>
            <a:endParaRPr lang="zh-CN" altLang="en-US" sz="1800" dirty="0">
              <a:latin typeface="Times New Roman" pitchFamily="18" charset="0"/>
              <a:cs typeface="Times New Roman" pitchFamily="18" charset="0"/>
            </a:endParaRPr>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Picture 1028" descr="http://www.tcm-mec.gc.ca/China/site/images/photos/UniversityHeads1.jpg"/>
          <p:cNvPicPr>
            <a:picLocks noChangeAspect="1" noChangeArrowheads="1"/>
          </p:cNvPicPr>
          <p:nvPr/>
        </p:nvPicPr>
        <p:blipFill>
          <a:blip r:embed="rId2" r:link="rId3" cstate="print"/>
          <a:srcRect/>
          <a:stretch>
            <a:fillRect/>
          </a:stretch>
        </p:blipFill>
        <p:spPr bwMode="auto">
          <a:xfrm>
            <a:off x="3714744" y="3571876"/>
            <a:ext cx="5286380" cy="306783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a:t>
            </a:r>
            <a:endParaRPr lang="zh-CN" altLang="en-US" dirty="0" smtClean="0">
              <a:latin typeface="Times New Roman" pitchFamily="18" charset="0"/>
              <a:cs typeface="Times New Roman" pitchFamily="18" charset="0"/>
            </a:endParaRPr>
          </a:p>
          <a:p>
            <a:pPr>
              <a:buNone/>
            </a:pPr>
            <a:r>
              <a:rPr lang="en-US" altLang="zh-CN" dirty="0" smtClean="0"/>
              <a:t>    </a:t>
            </a:r>
            <a:r>
              <a:rPr lang="en-US" altLang="zh-CN" dirty="0" smtClean="0">
                <a:latin typeface="+mj-ea"/>
              </a:rPr>
              <a:t>1 </a:t>
            </a:r>
            <a:r>
              <a:rPr lang="zh-CN" altLang="en-US" dirty="0" smtClean="0">
                <a:latin typeface="+mj-ea"/>
              </a:rPr>
              <a:t>议会制民主</a:t>
            </a:r>
            <a:endParaRPr lang="en-US" altLang="zh-CN" dirty="0" smtClean="0">
              <a:latin typeface="+mj-ea"/>
            </a:endParaRPr>
          </a:p>
          <a:p>
            <a:pPr>
              <a:buNone/>
            </a:pPr>
            <a:r>
              <a:rPr lang="en-US" altLang="zh-CN" sz="2800" dirty="0" smtClean="0">
                <a:latin typeface="+mj-ea"/>
              </a:rPr>
              <a:t>	2  </a:t>
            </a:r>
            <a:r>
              <a:rPr lang="zh-CN" altLang="en-US" sz="2800" dirty="0" smtClean="0">
                <a:latin typeface="+mj-ea"/>
              </a:rPr>
              <a:t>加拿大总督</a:t>
            </a:r>
            <a:endParaRPr lang="en-US" altLang="zh-CN" sz="2800" dirty="0" smtClean="0">
              <a:latin typeface="+mj-ea"/>
            </a:endParaRPr>
          </a:p>
          <a:p>
            <a:pPr>
              <a:buNone/>
            </a:pPr>
            <a:r>
              <a:rPr lang="en-US" altLang="zh-CN" sz="2800" dirty="0" smtClean="0">
                <a:latin typeface="+mj-ea"/>
              </a:rPr>
              <a:t>	3  </a:t>
            </a:r>
            <a:r>
              <a:rPr lang="zh-CN" altLang="en-US" sz="2800" dirty="0" smtClean="0">
                <a:latin typeface="+mj-ea"/>
              </a:rPr>
              <a:t>加拿大议会</a:t>
            </a:r>
            <a:endParaRPr lang="en-US" altLang="zh-CN" sz="2800" dirty="0" smtClean="0">
              <a:latin typeface="+mj-ea"/>
            </a:endParaRPr>
          </a:p>
          <a:p>
            <a:pPr>
              <a:buNone/>
            </a:pPr>
            <a:r>
              <a:rPr lang="en-US" altLang="zh-CN" sz="2800" dirty="0" smtClean="0">
                <a:latin typeface="+mj-ea"/>
              </a:rPr>
              <a:t>	4  </a:t>
            </a:r>
            <a:r>
              <a:rPr lang="zh-CN" altLang="en-US" sz="2800" dirty="0" smtClean="0">
                <a:latin typeface="+mj-ea"/>
              </a:rPr>
              <a:t>加拿大保守党</a:t>
            </a:r>
            <a:endParaRPr lang="en-US" altLang="zh-CN" sz="2800" dirty="0" smtClean="0">
              <a:latin typeface="+mj-ea"/>
            </a:endParaRPr>
          </a:p>
          <a:p>
            <a:pPr>
              <a:buNone/>
            </a:pPr>
            <a:r>
              <a:rPr lang="en-US" altLang="zh-CN" sz="2800" dirty="0" smtClean="0">
                <a:latin typeface="+mj-ea"/>
              </a:rPr>
              <a:t>	5  </a:t>
            </a:r>
            <a:r>
              <a:rPr lang="zh-CN" altLang="en-US" sz="2800" dirty="0" smtClean="0"/>
              <a:t>约翰</a:t>
            </a:r>
            <a:r>
              <a:rPr lang="en-US" altLang="zh-CN" sz="2800" dirty="0" smtClean="0"/>
              <a:t>·</a:t>
            </a:r>
            <a:r>
              <a:rPr lang="zh-CN" altLang="en-US" sz="2800" dirty="0" smtClean="0"/>
              <a:t>克雷蒂安</a:t>
            </a:r>
            <a:endParaRPr lang="zh-CN" altLang="en-US" sz="2800" dirty="0">
              <a:latin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186766" cy="4429156"/>
          </a:xfrm>
        </p:spPr>
        <p:txBody>
          <a:bodyPr>
            <a:normAutofit/>
          </a:bodyPr>
          <a:lstStyle/>
          <a:p>
            <a:pPr>
              <a:buNone/>
            </a:pPr>
            <a:r>
              <a:rPr lang="en-US" sz="2400" dirty="0" smtClean="0">
                <a:latin typeface="Times New Roman" pitchFamily="18" charset="0"/>
                <a:cs typeface="Times New Roman" pitchFamily="18" charset="0"/>
              </a:rPr>
              <a:t>Similarities of Trudeau, Mulroney and Chretien</a:t>
            </a:r>
          </a:p>
          <a:p>
            <a:pPr>
              <a:buNone/>
            </a:pPr>
            <a:endParaRPr lang="en-US" altLang="zh-CN" sz="26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all were born in Quebec</a:t>
            </a:r>
          </a:p>
          <a:p>
            <a:r>
              <a:rPr lang="en-US" sz="2400" dirty="0" smtClean="0">
                <a:latin typeface="Times New Roman" pitchFamily="18" charset="0"/>
                <a:cs typeface="Times New Roman" pitchFamily="18" charset="0"/>
              </a:rPr>
              <a:t>all educated as lawyers</a:t>
            </a:r>
          </a:p>
          <a:p>
            <a:r>
              <a:rPr lang="en-US" sz="2400" dirty="0" smtClean="0">
                <a:latin typeface="Times New Roman" pitchFamily="18" charset="0"/>
                <a:cs typeface="Times New Roman" pitchFamily="18" charset="0"/>
              </a:rPr>
              <a:t>all shared the vision of a strong, united Canada and have paid special attention to the cultural diversity of the nation</a:t>
            </a:r>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4000" dirty="0" smtClean="0">
                <a:latin typeface="Times New Roman" pitchFamily="18" charset="0"/>
                <a:cs typeface="Times New Roman" pitchFamily="18" charset="0"/>
              </a:rPr>
              <a:t>IV. Canadian Prime Ministers</a:t>
            </a:r>
          </a:p>
        </p:txBody>
      </p:sp>
      <p:sp>
        <p:nvSpPr>
          <p:cNvPr id="7" name="内容占位符 6"/>
          <p:cNvSpPr>
            <a:spLocks noGrp="1"/>
          </p:cNvSpPr>
          <p:nvPr>
            <p:ph idx="1"/>
          </p:nvPr>
        </p:nvSpPr>
        <p:spPr>
          <a:xfrm>
            <a:off x="500034" y="1571612"/>
            <a:ext cx="8186766" cy="4429156"/>
          </a:xfrm>
        </p:spPr>
        <p:txBody>
          <a:bodyPr>
            <a:normAutofit fontScale="92500" lnSpcReduction="20000"/>
          </a:bodyPr>
          <a:lstStyle/>
          <a:p>
            <a:pPr>
              <a:buNone/>
            </a:pPr>
            <a:r>
              <a:rPr lang="en-US" sz="2600" b="1" dirty="0" smtClean="0">
                <a:latin typeface="Times New Roman" pitchFamily="18" charset="0"/>
                <a:cs typeface="Times New Roman" pitchFamily="18" charset="0"/>
              </a:rPr>
              <a:t>Stephen Harper</a:t>
            </a:r>
          </a:p>
          <a:p>
            <a:pPr>
              <a:buNone/>
            </a:pPr>
            <a:endParaRPr lang="en-US" altLang="zh-CN" sz="2600" b="1"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came into office in 2006 as leader of the Conservative Party</a:t>
            </a:r>
          </a:p>
          <a:p>
            <a:r>
              <a:rPr lang="en-US" sz="2600" dirty="0" smtClean="0">
                <a:latin typeface="Times New Roman" pitchFamily="18" charset="0"/>
                <a:cs typeface="Times New Roman" pitchFamily="18" charset="0"/>
              </a:rPr>
              <a:t>attempted to reform the Senate from an appointed body into an elected one</a:t>
            </a:r>
          </a:p>
          <a:p>
            <a:r>
              <a:rPr lang="en-US" sz="2600" dirty="0" smtClean="0">
                <a:latin typeface="Times New Roman" pitchFamily="18" charset="0"/>
                <a:cs typeface="Times New Roman" pitchFamily="18" charset="0"/>
              </a:rPr>
              <a:t>passed a motion to recognize Quebec as a nation “within a united Canada” (2006)</a:t>
            </a:r>
          </a:p>
          <a:p>
            <a:r>
              <a:rPr lang="en-US" sz="2600" dirty="0" smtClean="0">
                <a:latin typeface="Times New Roman" pitchFamily="18" charset="0"/>
                <a:cs typeface="Times New Roman" pitchFamily="18" charset="0"/>
              </a:rPr>
              <a:t>an ally to the United States in the war on terror</a:t>
            </a:r>
          </a:p>
          <a:p>
            <a:r>
              <a:rPr lang="en-US" sz="2600" dirty="0" smtClean="0">
                <a:latin typeface="Times New Roman" pitchFamily="18" charset="0"/>
                <a:cs typeface="Times New Roman" pitchFamily="18" charset="0"/>
              </a:rPr>
              <a:t>cooled down with China but warmed up in his second term since 2008</a:t>
            </a:r>
          </a:p>
          <a:p>
            <a:pPr>
              <a:buNone/>
            </a:pPr>
            <a:endParaRPr lang="en-US" sz="2400" dirty="0" smtClean="0">
              <a:latin typeface="Times New Roman" pitchFamily="18" charset="0"/>
              <a:cs typeface="Times New Roman" pitchFamily="18" charset="0"/>
            </a:endParaRPr>
          </a:p>
          <a:p>
            <a:pPr>
              <a:buNone/>
            </a:pPr>
            <a:r>
              <a:rPr lang="en-US" sz="2400" dirty="0" smtClean="0"/>
              <a:t>		       </a:t>
            </a:r>
            <a:endParaRPr lang="zh-CN" altLang="en-US" dirty="0" smtClean="0"/>
          </a:p>
          <a:p>
            <a:pPr>
              <a:buFont typeface="Arial" charset="0"/>
              <a:buChar char="•"/>
            </a:pPr>
            <a:endParaRPr lang="zh-CN" altLang="en-US" dirty="0"/>
          </a:p>
        </p:txBody>
      </p:sp>
      <p:sp>
        <p:nvSpPr>
          <p:cNvPr id="4098" name="AutoShape 2"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c:\users\北京外国语大学\appdata\roaming\360se6\User Data\temp\canadian-parliament-debates-zombie-invasion_file=media\content\_master\4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c:\users\北京外国语大学\appdata\roaming\360se6\User Data\temp\china_harper_20141109_35104099_w=620&amp;h=465.jpg"/>
          <p:cNvPicPr>
            <a:picLocks noGrp="1"/>
          </p:cNvPicPr>
          <p:nvPr>
            <p:ph idx="1"/>
          </p:nvPr>
        </p:nvPicPr>
        <p:blipFill>
          <a:blip r:embed="rId2"/>
          <a:srcRect/>
          <a:stretch>
            <a:fillRect/>
          </a:stretch>
        </p:blipFill>
        <p:spPr bwMode="auto">
          <a:xfrm>
            <a:off x="3571868" y="142853"/>
            <a:ext cx="5177361" cy="4000528"/>
          </a:xfrm>
          <a:prstGeom prst="rect">
            <a:avLst/>
          </a:prstGeom>
          <a:noFill/>
          <a:ln w="9525">
            <a:noFill/>
            <a:miter lim="800000"/>
            <a:headEnd/>
            <a:tailEnd/>
          </a:ln>
        </p:spPr>
      </p:pic>
      <p:pic>
        <p:nvPicPr>
          <p:cNvPr id="5" name="图片 4" descr="c:\users\北京外国语大学\appdata\roaming\360se6\User Data\temp\harper11-878x494.jpg"/>
          <p:cNvPicPr/>
          <p:nvPr/>
        </p:nvPicPr>
        <p:blipFill>
          <a:blip r:embed="rId3"/>
          <a:srcRect/>
          <a:stretch>
            <a:fillRect/>
          </a:stretch>
        </p:blipFill>
        <p:spPr bwMode="auto">
          <a:xfrm>
            <a:off x="214282" y="3571876"/>
            <a:ext cx="5274310" cy="29675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457200" indent="-457200">
              <a:buAutoNum type="alphaUcPeriod"/>
            </a:pPr>
            <a:r>
              <a:rPr lang="en-US" sz="2400" dirty="0" smtClean="0">
                <a:latin typeface="Times New Roman" pitchFamily="18" charset="0"/>
                <a:cs typeface="Times New Roman" pitchFamily="18" charset="0"/>
              </a:rPr>
              <a:t>Discuss the similarities and differences in the government systems between the United Kingdom, the United States and Canada.</a:t>
            </a:r>
          </a:p>
          <a:p>
            <a:pPr marL="457200" indent="-457200">
              <a:buAutoNum type="alphaUcPeriod"/>
            </a:pPr>
            <a:r>
              <a:rPr lang="en-US" sz="2400" dirty="0" smtClean="0">
                <a:latin typeface="Times New Roman" pitchFamily="18" charset="0"/>
                <a:cs typeface="Times New Roman" pitchFamily="18" charset="0"/>
              </a:rPr>
              <a:t>What are some of the characteristics of the Canadian party system?</a:t>
            </a:r>
          </a:p>
          <a:p>
            <a:pPr marL="457200" indent="-457200">
              <a:buAutoNum type="alphaUcPeriod"/>
            </a:pPr>
            <a:r>
              <a:rPr lang="en-US" sz="2400" dirty="0" smtClean="0">
                <a:latin typeface="Times New Roman" pitchFamily="18" charset="0"/>
                <a:cs typeface="Times New Roman" pitchFamily="18" charset="0"/>
              </a:rPr>
              <a:t>What are the major contributions of the four prime ministers mentioned in the unit? </a:t>
            </a:r>
          </a:p>
          <a:p>
            <a:pPr marL="457200" indent="-457200">
              <a:buAutoNum type="alphaUcPeriod"/>
            </a:pPr>
            <a:r>
              <a:rPr lang="en-US" sz="2400" dirty="0" smtClean="0">
                <a:latin typeface="Times New Roman" pitchFamily="18" charset="0"/>
                <a:cs typeface="Times New Roman" pitchFamily="18" charset="0"/>
              </a:rPr>
              <a:t>Why do you think the author says that Canada has avoided the worst excesses of intolerance and prejudice?</a:t>
            </a:r>
            <a:endParaRPr lang="zh-CN" altLang="en-US"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2297106"/>
          </a:xfrm>
        </p:spPr>
        <p:txBody>
          <a:bodyPr/>
          <a:lstStyle/>
          <a:p>
            <a:r>
              <a:rPr lang="en-US" altLang="zh-CN" dirty="0" smtClean="0">
                <a:latin typeface="Century" pitchFamily="18" charset="0"/>
              </a:rPr>
              <a:t>The End</a:t>
            </a:r>
            <a:endParaRPr lang="zh-CN" altLang="en-US" dirty="0">
              <a:latin typeface="Century" pitchFamily="18" charset="0"/>
            </a:endParaRPr>
          </a:p>
        </p:txBody>
      </p:sp>
      <p:sp>
        <p:nvSpPr>
          <p:cNvPr id="3" name="Content Placeholder 2"/>
          <p:cNvSpPr>
            <a:spLocks noGrp="1"/>
          </p:cNvSpPr>
          <p:nvPr>
            <p:ph idx="1"/>
          </p:nvPr>
        </p:nvSpPr>
        <p:spPr>
          <a:xfrm>
            <a:off x="428596" y="2857497"/>
            <a:ext cx="8301038" cy="3286148"/>
          </a:xfrm>
        </p:spPr>
        <p:txBody>
          <a:bodyPr>
            <a:normAutofit/>
          </a:bodyPr>
          <a:lstStyle/>
          <a:p>
            <a:pPr algn="ctr">
              <a:buNone/>
            </a:pPr>
            <a:r>
              <a:rPr lang="zh-CN" altLang="en-US" sz="4000" dirty="0" smtClean="0">
                <a:latin typeface="+mj-ea"/>
                <a:ea typeface="+mj-ea"/>
              </a:rPr>
              <a:t>高等教育出版社</a:t>
            </a:r>
            <a:endParaRPr lang="en-US" altLang="zh-CN" sz="4000" dirty="0" smtClean="0">
              <a:latin typeface="+mj-ea"/>
              <a:ea typeface="+mj-ea"/>
            </a:endParaRPr>
          </a:p>
          <a:p>
            <a:pPr algn="ctr">
              <a:buNone/>
            </a:pPr>
            <a:endParaRPr lang="en-US" altLang="zh-CN" sz="4000" dirty="0" smtClean="0">
              <a:latin typeface="+mj-ea"/>
              <a:ea typeface="+mj-ea"/>
            </a:endParaRPr>
          </a:p>
          <a:p>
            <a:pPr algn="ctr">
              <a:buNone/>
            </a:pPr>
            <a:r>
              <a:rPr lang="en-US" altLang="zh-CN" sz="4000" dirty="0" smtClean="0">
                <a:latin typeface="+mj-ea"/>
                <a:ea typeface="+mj-ea"/>
              </a:rPr>
              <a:t>2015</a:t>
            </a:r>
            <a:endParaRPr lang="zh-CN" altLang="en-US" sz="4000"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Focal Points</a:t>
            </a:r>
            <a:endParaRPr lang="zh-CN" altLang="en-US" sz="4000" dirty="0"/>
          </a:p>
        </p:txBody>
      </p:sp>
      <p:sp>
        <p:nvSpPr>
          <p:cNvPr id="4" name="内容占位符 3"/>
          <p:cNvSpPr>
            <a:spLocks noGrp="1"/>
          </p:cNvSpPr>
          <p:nvPr>
            <p:ph sz="half" idx="1"/>
          </p:nvPr>
        </p:nvSpPr>
        <p:spPr/>
        <p:txBody>
          <a:bodyPr>
            <a:normAutofit fontScale="92500" lnSpcReduction="20000"/>
          </a:bodyPr>
          <a:lstStyle/>
          <a:p>
            <a:r>
              <a:rPr lang="en-US" dirty="0" smtClean="0">
                <a:latin typeface="Times New Roman" pitchFamily="18" charset="0"/>
                <a:cs typeface="Times New Roman" pitchFamily="18" charset="0"/>
              </a:rPr>
              <a:t>Canada’s political system</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“peace, order and good government”</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tolerance of different values and customs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English-speaking Canada</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French-speaking Canada</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Canada’s system of government </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Governor General</a:t>
            </a:r>
          </a:p>
          <a:p>
            <a:r>
              <a:rPr lang="en-US" dirty="0" smtClean="0">
                <a:latin typeface="Times New Roman" pitchFamily="18" charset="0"/>
                <a:cs typeface="Times New Roman" pitchFamily="18" charset="0"/>
              </a:rPr>
              <a:t>the federal government</a:t>
            </a:r>
            <a:endParaRPr lang="zh-CN" altLang="en-US" dirty="0" smtClean="0">
              <a:latin typeface="Times New Roman" pitchFamily="18" charset="0"/>
              <a:cs typeface="Times New Roman" pitchFamily="18" charset="0"/>
            </a:endParaRPr>
          </a:p>
          <a:p>
            <a:pPr>
              <a:buNone/>
            </a:pPr>
            <a:endParaRPr lang="zh-CN" altLang="en-US" dirty="0" smtClean="0"/>
          </a:p>
          <a:p>
            <a:endParaRPr lang="zh-CN" altLang="en-US" dirty="0">
              <a:latin typeface="Times New Roman" pitchFamily="18" charset="0"/>
              <a:cs typeface="Times New Roman" pitchFamily="18" charset="0"/>
            </a:endParaRPr>
          </a:p>
          <a:p>
            <a:endParaRPr lang="zh-CN" altLang="en-US" dirty="0"/>
          </a:p>
        </p:txBody>
      </p:sp>
      <p:sp>
        <p:nvSpPr>
          <p:cNvPr id="5" name="内容占位符 4"/>
          <p:cNvSpPr>
            <a:spLocks noGrp="1"/>
          </p:cNvSpPr>
          <p:nvPr>
            <p:ph sz="half" idx="2"/>
          </p:nvPr>
        </p:nvSpPr>
        <p:spPr>
          <a:xfrm>
            <a:off x="4572000" y="1500174"/>
            <a:ext cx="4038600" cy="4525963"/>
          </a:xfrm>
        </p:spPr>
        <p:txBody>
          <a:bodyPr>
            <a:normAutofit fontScale="92500" lnSpcReduction="20000"/>
          </a:bodyPr>
          <a:lstStyle/>
          <a:p>
            <a:r>
              <a:rPr lang="en-US" dirty="0" smtClean="0">
                <a:latin typeface="Times New Roman" pitchFamily="18" charset="0"/>
                <a:cs typeface="Times New Roman" pitchFamily="18" charset="0"/>
              </a:rPr>
              <a:t>the House of Commons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Senate</a:t>
            </a:r>
            <a:endParaRPr lang="zh-CN" alt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Liberal Party</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Conservative Party</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Bloc Quebecois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Reform Party</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Pierre Trudeau</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Brian Mulroney</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Jean Chretien</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Stephen Harper</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normAutofit fontScale="90000"/>
          </a:bodyPr>
          <a:lstStyle/>
          <a:p>
            <a:r>
              <a:rPr lang="en-US" altLang="zh-CN" dirty="0" smtClean="0">
                <a:latin typeface="Times New Roman" pitchFamily="18" charset="0"/>
                <a:cs typeface="Times New Roman" pitchFamily="18" charset="0"/>
              </a:rPr>
              <a:t>This Unit Is Divided into Four Sections</a:t>
            </a:r>
            <a:endParaRPr lang="zh-CN" altLang="en-US" dirty="0"/>
          </a:p>
        </p:txBody>
      </p:sp>
      <p:sp>
        <p:nvSpPr>
          <p:cNvPr id="3" name="内容占位符 2"/>
          <p:cNvSpPr>
            <a:spLocks noGrp="1"/>
          </p:cNvSpPr>
          <p:nvPr>
            <p:ph idx="1"/>
          </p:nvPr>
        </p:nvSpPr>
        <p:spPr>
          <a:xfrm>
            <a:off x="457200" y="1857364"/>
            <a:ext cx="8229600" cy="4268799"/>
          </a:xfrm>
        </p:spPr>
        <p:txBody>
          <a:bodyPr/>
          <a:lstStyle/>
          <a:p>
            <a:pPr marL="571500" indent="-571500">
              <a:buAutoNum type="romanUcPeriod"/>
            </a:pPr>
            <a:r>
              <a:rPr lang="en-US" altLang="zh-CN" dirty="0" smtClean="0">
                <a:latin typeface="Times New Roman" pitchFamily="18" charset="0"/>
                <a:cs typeface="Times New Roman" pitchFamily="18" charset="0"/>
              </a:rPr>
              <a:t>Historical background</a:t>
            </a:r>
          </a:p>
          <a:p>
            <a:pPr marL="571500" indent="-571500">
              <a:buAutoNum type="romanUcPeriod"/>
            </a:pPr>
            <a:r>
              <a:rPr lang="en-US" altLang="zh-CN" dirty="0" smtClean="0">
                <a:latin typeface="Times New Roman" pitchFamily="18" charset="0"/>
                <a:cs typeface="Times New Roman" pitchFamily="18" charset="0"/>
              </a:rPr>
              <a:t>Structures of government</a:t>
            </a:r>
          </a:p>
          <a:p>
            <a:pPr>
              <a:buNone/>
            </a:pPr>
            <a:r>
              <a:rPr lang="en-US" altLang="zh-CN" dirty="0" smtClean="0">
                <a:latin typeface="Times New Roman" pitchFamily="18" charset="0"/>
                <a:cs typeface="Times New Roman" pitchFamily="18" charset="0"/>
              </a:rPr>
              <a:t>III. The Federal Political Scene</a:t>
            </a:r>
            <a:endParaRPr lang="zh-CN" altLang="en-US" dirty="0" smtClean="0">
              <a:latin typeface="Times New Roman" pitchFamily="18" charset="0"/>
              <a:cs typeface="Times New Roman" pitchFamily="18" charset="0"/>
            </a:endParaRPr>
          </a:p>
          <a:p>
            <a:pPr marL="571500" indent="-571500">
              <a:buNone/>
            </a:pPr>
            <a:r>
              <a:rPr lang="en-US" altLang="zh-CN" dirty="0" smtClean="0">
                <a:latin typeface="Times New Roman" pitchFamily="18" charset="0"/>
                <a:cs typeface="Times New Roman" pitchFamily="18" charset="0"/>
              </a:rPr>
              <a:t>IV. Canadian Prime Ministers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Historical Background</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57158" y="1500174"/>
            <a:ext cx="8329642" cy="5214973"/>
          </a:xfrm>
        </p:spPr>
        <p:txBody>
          <a:bodyPr>
            <a:normAutofit lnSpcReduction="10000"/>
          </a:bodyPr>
          <a:lstStyle/>
          <a:p>
            <a:r>
              <a:rPr lang="en-US" sz="2400" dirty="0" smtClean="0">
                <a:latin typeface="Times New Roman" pitchFamily="18" charset="0"/>
                <a:cs typeface="Times New Roman" pitchFamily="18" charset="0"/>
              </a:rPr>
              <a:t>Two major foreign influences:</a:t>
            </a:r>
          </a:p>
          <a:p>
            <a:pPr>
              <a:buNone/>
            </a:pPr>
            <a:r>
              <a:rPr lang="en-US" sz="2400" dirty="0" smtClean="0">
                <a:latin typeface="Times New Roman" pitchFamily="18" charset="0"/>
                <a:cs typeface="Times New Roman" pitchFamily="18" charset="0"/>
              </a:rPr>
              <a:t>	--  former colony </a:t>
            </a:r>
            <a:r>
              <a:rPr lang="en-US" sz="2400" dirty="0" smtClean="0">
                <a:latin typeface="Times New Roman" pitchFamily="18" charset="0"/>
                <a:cs typeface="Times New Roman" pitchFamily="18" charset="0"/>
              </a:rPr>
              <a:t>of Britain</a:t>
            </a:r>
            <a:endParaRPr lang="en-US" sz="2400" u="sng"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  reaction to the political development in the United States</a:t>
            </a:r>
          </a:p>
          <a:p>
            <a:pPr>
              <a:buNone/>
            </a:pPr>
            <a:endParaRPr lang="en-US" sz="2400" u="sng" dirty="0" smtClean="0">
              <a:latin typeface="Times New Roman" pitchFamily="18" charset="0"/>
              <a:cs typeface="Times New Roman" pitchFamily="18" charset="0"/>
            </a:endParaRPr>
          </a:p>
          <a:p>
            <a:pPr>
              <a:buNone/>
            </a:pPr>
            <a:endParaRPr lang="en-US" sz="2400" u="sng" dirty="0" smtClean="0">
              <a:latin typeface="Times New Roman" pitchFamily="18" charset="0"/>
              <a:cs typeface="Times New Roman" pitchFamily="18" charset="0"/>
            </a:endParaRPr>
          </a:p>
          <a:p>
            <a:pPr>
              <a:buNone/>
            </a:pPr>
            <a:endParaRPr lang="en-US" sz="2400" u="sng" dirty="0" smtClean="0">
              <a:latin typeface="Times New Roman" pitchFamily="18" charset="0"/>
              <a:cs typeface="Times New Roman" pitchFamily="18" charset="0"/>
            </a:endParaRPr>
          </a:p>
          <a:p>
            <a:pPr>
              <a:buNone/>
            </a:pPr>
            <a:endParaRPr lang="en-US" sz="2400" u="sng" dirty="0" smtClean="0">
              <a:latin typeface="Times New Roman" pitchFamily="18" charset="0"/>
              <a:cs typeface="Times New Roman" pitchFamily="18" charset="0"/>
            </a:endParaRPr>
          </a:p>
          <a:p>
            <a:pPr>
              <a:buNone/>
            </a:pPr>
            <a:endParaRPr lang="en-US" sz="2400" u="sng" dirty="0" smtClean="0">
              <a:latin typeface="Times New Roman" pitchFamily="18" charset="0"/>
              <a:cs typeface="Times New Roman" pitchFamily="18" charset="0"/>
            </a:endParaRPr>
          </a:p>
          <a:p>
            <a:pPr>
              <a:buNone/>
            </a:pPr>
            <a:endParaRPr lang="en-US" sz="2400" u="sng" dirty="0" smtClean="0">
              <a:latin typeface="Times New Roman" pitchFamily="18" charset="0"/>
              <a:cs typeface="Times New Roman" pitchFamily="18" charset="0"/>
            </a:endParaRPr>
          </a:p>
          <a:p>
            <a:pPr>
              <a:buNone/>
            </a:pPr>
            <a:endParaRPr lang="en-US" sz="2400" u="sng" dirty="0" smtClean="0">
              <a:latin typeface="Times New Roman" pitchFamily="18" charset="0"/>
              <a:cs typeface="Times New Roman" pitchFamily="18" charset="0"/>
            </a:endParaRPr>
          </a:p>
          <a:p>
            <a:pPr>
              <a:buNone/>
            </a:pPr>
            <a:endParaRPr lang="en-US" sz="2400" u="sng" dirty="0" smtClean="0">
              <a:latin typeface="Times New Roman" pitchFamily="18" charset="0"/>
              <a:cs typeface="Times New Roman" pitchFamily="18" charset="0"/>
            </a:endParaRPr>
          </a:p>
          <a:p>
            <a:pPr>
              <a:buNone/>
            </a:pPr>
            <a:r>
              <a:rPr lang="en-US" sz="1700" dirty="0" smtClean="0">
                <a:latin typeface="Times New Roman" pitchFamily="18" charset="0"/>
                <a:cs typeface="Times New Roman" pitchFamily="18" charset="0"/>
              </a:rPr>
              <a:t>                         Parliament Hill, Ottawa</a:t>
            </a:r>
          </a:p>
          <a:p>
            <a:pPr>
              <a:buNone/>
            </a:pPr>
            <a:r>
              <a:rPr lang="en-US" sz="2400" u="sng" dirty="0" smtClean="0">
                <a:latin typeface="Times New Roman" pitchFamily="18" charset="0"/>
                <a:cs typeface="Times New Roman" pitchFamily="18" charset="0"/>
              </a:rPr>
              <a:t> </a:t>
            </a:r>
            <a:endParaRPr lang="en-US" altLang="zh-CN" sz="2400" u="sng"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zh-CN" altLang="en-US" sz="2400" dirty="0">
              <a:latin typeface="Times New Roman" pitchFamily="18" charset="0"/>
              <a:cs typeface="Times New Roman" pitchFamily="18" charset="0"/>
            </a:endParaRPr>
          </a:p>
        </p:txBody>
      </p:sp>
      <p:pic>
        <p:nvPicPr>
          <p:cNvPr id="55298" name="Picture 2" descr="c:\users\北京外国语大学\appdata\roaming\360se6\User Data\temp\Parliament_building.jpg"/>
          <p:cNvPicPr>
            <a:picLocks noChangeAspect="1" noChangeArrowheads="1"/>
          </p:cNvPicPr>
          <p:nvPr/>
        </p:nvPicPr>
        <p:blipFill>
          <a:blip r:embed="rId2"/>
          <a:srcRect/>
          <a:stretch>
            <a:fillRect/>
          </a:stretch>
        </p:blipFill>
        <p:spPr bwMode="auto">
          <a:xfrm>
            <a:off x="4000496" y="3214686"/>
            <a:ext cx="4762500" cy="31718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Historical Background</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57158" y="1285861"/>
            <a:ext cx="8329642" cy="5214973"/>
          </a:xfrm>
        </p:spPr>
        <p:txBody>
          <a:bodyPr>
            <a:normAutofit lnSpcReduction="10000"/>
          </a:bodyPr>
          <a:lstStyle/>
          <a:p>
            <a:r>
              <a:rPr lang="en-US" altLang="zh-CN" sz="2800" dirty="0" smtClean="0">
                <a:latin typeface="Times New Roman" pitchFamily="18" charset="0"/>
                <a:cs typeface="Times New Roman" pitchFamily="18" charset="0"/>
              </a:rPr>
              <a:t>United Empire Loyalists</a:t>
            </a:r>
          </a:p>
          <a:p>
            <a:pPr>
              <a:buNone/>
            </a:pPr>
            <a:r>
              <a:rPr lang="en-US" altLang="zh-CN" sz="2400" dirty="0" smtClean="0">
                <a:latin typeface="Times New Roman" pitchFamily="18" charset="0"/>
                <a:cs typeface="Times New Roman" pitchFamily="18" charset="0"/>
              </a:rPr>
              <a:t>	During and after the American Revolution, people who remained loyal to the British Crown fled north, hoping to build a British North America in what would soon be known as Canada.  </a:t>
            </a: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United Empire Loyalists landing </a:t>
            </a:r>
          </a:p>
          <a:p>
            <a:pPr>
              <a:buNone/>
            </a:pPr>
            <a:r>
              <a:rPr lang="en-US" sz="1800" dirty="0" smtClean="0">
                <a:latin typeface="Times New Roman" pitchFamily="18" charset="0"/>
                <a:cs typeface="Times New Roman" pitchFamily="18" charset="0"/>
              </a:rPr>
              <a:t>at the site of Saint John, New Brunswick, </a:t>
            </a:r>
          </a:p>
          <a:p>
            <a:pPr>
              <a:buNone/>
            </a:pPr>
            <a:r>
              <a:rPr lang="en-US" sz="1800" dirty="0" smtClean="0">
                <a:latin typeface="Times New Roman" pitchFamily="18" charset="0"/>
                <a:cs typeface="Times New Roman" pitchFamily="18" charset="0"/>
              </a:rPr>
              <a:t>1783.</a:t>
            </a:r>
            <a:endParaRPr lang="en-US" altLang="zh-CN" sz="18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zh-CN" altLang="en-US" sz="2400" dirty="0">
              <a:latin typeface="Times New Roman" pitchFamily="18" charset="0"/>
              <a:cs typeface="Times New Roman" pitchFamily="18" charset="0"/>
            </a:endParaRPr>
          </a:p>
        </p:txBody>
      </p:sp>
      <p:pic>
        <p:nvPicPr>
          <p:cNvPr id="35842" name="Picture 2" descr="c:\users\北京外国语大学\appdata\roaming\360se6\User Data\temp\20073.jpg"/>
          <p:cNvPicPr>
            <a:picLocks noChangeAspect="1" noChangeArrowheads="1"/>
          </p:cNvPicPr>
          <p:nvPr/>
        </p:nvPicPr>
        <p:blipFill>
          <a:blip r:embed="rId2"/>
          <a:srcRect/>
          <a:stretch>
            <a:fillRect/>
          </a:stretch>
        </p:blipFill>
        <p:spPr bwMode="auto">
          <a:xfrm>
            <a:off x="4572000" y="3071810"/>
            <a:ext cx="4357686" cy="35719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Historical Background</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57158" y="1285861"/>
            <a:ext cx="8329642" cy="5214973"/>
          </a:xfrm>
        </p:spPr>
        <p:txBody>
          <a:bodyPr>
            <a:normAutofit/>
          </a:bodyPr>
          <a:lstStyle/>
          <a:p>
            <a:pPr>
              <a:buNone/>
            </a:pPr>
            <a:r>
              <a:rPr lang="en-US" altLang="zh-CN" sz="2400" dirty="0" smtClean="0">
                <a:latin typeface="Times New Roman" pitchFamily="18" charset="0"/>
                <a:cs typeface="Times New Roman" pitchFamily="18" charset="0"/>
              </a:rPr>
              <a:t>Provincial governments </a:t>
            </a:r>
            <a:endParaRPr lang="en-US" altLang="zh-CN" sz="2400" b="1" dirty="0" smtClean="0">
              <a:latin typeface="Times New Roman" pitchFamily="18" charset="0"/>
              <a:cs typeface="Times New Roman" pitchFamily="18" charset="0"/>
            </a:endParaRPr>
          </a:p>
          <a:p>
            <a:pPr>
              <a:buNone/>
            </a:pPr>
            <a:endParaRPr lang="en-US" altLang="zh-CN" sz="2400" b="1" dirty="0" smtClean="0">
              <a:latin typeface="Times New Roman" pitchFamily="18" charset="0"/>
              <a:cs typeface="Times New Roman" pitchFamily="18" charset="0"/>
            </a:endParaRPr>
          </a:p>
          <a:p>
            <a:pPr>
              <a:buFont typeface="Arial" charset="0"/>
              <a:buChar char="•"/>
            </a:pPr>
            <a:r>
              <a:rPr lang="en-US" altLang="zh-CN" sz="2400" dirty="0" smtClean="0">
                <a:latin typeface="Times New Roman" pitchFamily="18" charset="0"/>
                <a:cs typeface="Times New Roman" pitchFamily="18" charset="0"/>
              </a:rPr>
              <a:t>Were persuaded to join into the Canadian “confederation” after special favors were granted. (</a:t>
            </a:r>
            <a:r>
              <a:rPr lang="en-US" altLang="zh-CN" sz="2400" dirty="0" err="1" smtClean="0">
                <a:latin typeface="Times New Roman" pitchFamily="18" charset="0"/>
                <a:cs typeface="Times New Roman" pitchFamily="18" charset="0"/>
              </a:rPr>
              <a:t>eg</a:t>
            </a:r>
            <a:r>
              <a:rPr lang="en-US" altLang="zh-CN" sz="2400" dirty="0" smtClean="0">
                <a:latin typeface="Times New Roman" pitchFamily="18" charset="0"/>
                <a:cs typeface="Times New Roman" pitchFamily="18" charset="0"/>
              </a:rPr>
              <a:t>. British Columbia)</a:t>
            </a:r>
          </a:p>
          <a:p>
            <a:pPr>
              <a:buFont typeface="Arial" charset="0"/>
              <a:buChar char="•"/>
            </a:pPr>
            <a:r>
              <a:rPr lang="en-US" altLang="zh-CN" sz="2400" dirty="0" smtClean="0">
                <a:latin typeface="Times New Roman" pitchFamily="18" charset="0"/>
                <a:cs typeface="Times New Roman" pitchFamily="18" charset="0"/>
              </a:rPr>
              <a:t>Operate on the same model as the federal government. </a:t>
            </a:r>
          </a:p>
          <a:p>
            <a:pPr>
              <a:buNone/>
            </a:pPr>
            <a:r>
              <a:rPr lang="en-US" altLang="zh-CN" sz="2400" dirty="0" smtClean="0">
                <a:latin typeface="Times New Roman" pitchFamily="18" charset="0"/>
                <a:cs typeface="Times New Roman" pitchFamily="18" charset="0"/>
              </a:rPr>
              <a:t>	-- Premier</a:t>
            </a:r>
          </a:p>
          <a:p>
            <a:pPr>
              <a:buNone/>
            </a:pPr>
            <a:r>
              <a:rPr lang="en-US" altLang="zh-CN" sz="2400" dirty="0" smtClean="0">
                <a:latin typeface="Times New Roman" pitchFamily="18" charset="0"/>
                <a:cs typeface="Times New Roman" pitchFamily="18" charset="0"/>
              </a:rPr>
              <a:t>	-- Legislative assembly</a:t>
            </a:r>
          </a:p>
          <a:p>
            <a:pPr>
              <a:buFont typeface="Arial" charset="0"/>
              <a:buChar char="•"/>
            </a:pPr>
            <a:r>
              <a:rPr lang="en-US" altLang="zh-CN" sz="2400" dirty="0" smtClean="0">
                <a:latin typeface="Times New Roman" pitchFamily="18" charset="0"/>
                <a:cs typeface="Times New Roman" pitchFamily="18" charset="0"/>
              </a:rPr>
              <a:t>Manage the local economy, education and health systems.</a:t>
            </a:r>
          </a:p>
          <a:p>
            <a:pPr>
              <a:buNone/>
            </a:pPr>
            <a:r>
              <a:rPr lang="en-US" altLang="zh-CN" sz="2400" dirty="0" smtClean="0">
                <a:latin typeface="Times New Roman" pitchFamily="18" charset="0"/>
                <a:cs typeface="Times New Roman" pitchFamily="18" charset="0"/>
              </a:rPr>
              <a:t>	</a:t>
            </a: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zh-CN" alt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Historical Background</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57158" y="1285861"/>
            <a:ext cx="8329642" cy="5214973"/>
          </a:xfrm>
        </p:spPr>
        <p:txBody>
          <a:bodyPr>
            <a:normAutofit/>
          </a:bodyPr>
          <a:lstStyle/>
          <a:p>
            <a:pPr>
              <a:buNone/>
            </a:pPr>
            <a:r>
              <a:rPr lang="en-US" altLang="zh-CN" sz="2400" dirty="0" smtClean="0">
                <a:latin typeface="Times New Roman" pitchFamily="18" charset="0"/>
                <a:cs typeface="Times New Roman" pitchFamily="18" charset="0"/>
              </a:rPr>
              <a:t>Political aspirations </a:t>
            </a:r>
            <a:endParaRPr lang="en-US" altLang="zh-CN" sz="2400" b="1" dirty="0" smtClean="0">
              <a:latin typeface="Times New Roman" pitchFamily="18" charset="0"/>
              <a:cs typeface="Times New Roman" pitchFamily="18" charset="0"/>
            </a:endParaRPr>
          </a:p>
          <a:p>
            <a:pPr>
              <a:buFont typeface="Arial" charset="0"/>
              <a:buChar char="•"/>
            </a:pPr>
            <a:endParaRPr lang="en-US" altLang="zh-CN" sz="2400" dirty="0" smtClean="0">
              <a:latin typeface="Times New Roman" pitchFamily="18" charset="0"/>
              <a:cs typeface="Times New Roman" pitchFamily="18" charset="0"/>
            </a:endParaRPr>
          </a:p>
          <a:p>
            <a:pPr>
              <a:buFont typeface="Arial" charset="0"/>
              <a:buChar char="•"/>
            </a:pPr>
            <a:r>
              <a:rPr lang="en-US" altLang="zh-CN" sz="2400" dirty="0" smtClean="0">
                <a:latin typeface="Times New Roman" pitchFamily="18" charset="0"/>
                <a:cs typeface="Times New Roman" pitchFamily="18" charset="0"/>
              </a:rPr>
              <a:t>Influenced by American ideas, </a:t>
            </a:r>
            <a:r>
              <a:rPr lang="en-US" altLang="zh-CN" sz="2400" dirty="0" err="1" smtClean="0">
                <a:latin typeface="Times New Roman" pitchFamily="18" charset="0"/>
                <a:cs typeface="Times New Roman" pitchFamily="18" charset="0"/>
              </a:rPr>
              <a:t>eg</a:t>
            </a:r>
            <a:r>
              <a:rPr lang="en-US" altLang="zh-CN" sz="2400" dirty="0" smtClean="0">
                <a:latin typeface="Times New Roman" pitchFamily="18" charset="0"/>
                <a:cs typeface="Times New Roman" pitchFamily="18" charset="0"/>
              </a:rPr>
              <a:t>. freedom of speech and freedom of information</a:t>
            </a:r>
          </a:p>
          <a:p>
            <a:pPr>
              <a:buFont typeface="Arial" charset="0"/>
              <a:buChar char="•"/>
            </a:pPr>
            <a:r>
              <a:rPr lang="en-US" altLang="zh-CN" sz="2400" dirty="0" smtClean="0">
                <a:latin typeface="Times New Roman" pitchFamily="18" charset="0"/>
                <a:cs typeface="Times New Roman" pitchFamily="18" charset="0"/>
              </a:rPr>
              <a:t>Different from the Americans:</a:t>
            </a:r>
          </a:p>
          <a:p>
            <a:pPr>
              <a:buNone/>
            </a:pPr>
            <a:r>
              <a:rPr lang="en-US" altLang="zh-CN" sz="2400" dirty="0" smtClean="0">
                <a:latin typeface="Times New Roman" pitchFamily="18" charset="0"/>
                <a:cs typeface="Times New Roman" pitchFamily="18" charset="0"/>
              </a:rPr>
              <a:t>	-- “life, liberty and the pursuit of happiness” (the U.S.)</a:t>
            </a:r>
          </a:p>
          <a:p>
            <a:pPr>
              <a:buNone/>
            </a:pPr>
            <a:r>
              <a:rPr lang="en-US" altLang="zh-CN" sz="2400" dirty="0" smtClean="0">
                <a:latin typeface="Times New Roman" pitchFamily="18" charset="0"/>
                <a:cs typeface="Times New Roman" pitchFamily="18" charset="0"/>
              </a:rPr>
              <a:t>	-- “peace, order and good government” (Canada)</a:t>
            </a:r>
          </a:p>
          <a:p>
            <a:pPr>
              <a:buFont typeface="Arial" charset="0"/>
              <a:buChar char="•"/>
            </a:pPr>
            <a:r>
              <a:rPr lang="en-US" altLang="zh-CN" sz="2400" dirty="0" smtClean="0">
                <a:latin typeface="Times New Roman" pitchFamily="18" charset="0"/>
                <a:cs typeface="Times New Roman" pitchFamily="18" charset="0"/>
              </a:rPr>
              <a:t>The well-being and liberty of individuals must sometimes be sacrificed for the greater good of the community. (</a:t>
            </a:r>
            <a:r>
              <a:rPr lang="en-US" altLang="zh-CN" sz="2400" dirty="0" err="1" smtClean="0">
                <a:latin typeface="Times New Roman" pitchFamily="18" charset="0"/>
                <a:cs typeface="Times New Roman" pitchFamily="18" charset="0"/>
              </a:rPr>
              <a:t>eg</a:t>
            </a:r>
            <a:r>
              <a:rPr lang="en-US" altLang="zh-CN" sz="2400" dirty="0" smtClean="0">
                <a:latin typeface="Times New Roman" pitchFamily="18" charset="0"/>
                <a:cs typeface="Times New Roman" pitchFamily="18" charset="0"/>
              </a:rPr>
              <a:t>. the right to own and use guns; attempts to reconcile Quebec and the rest of Canada)</a:t>
            </a: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en-US" altLang="zh-CN" sz="2400" dirty="0" smtClean="0">
              <a:latin typeface="Times New Roman" pitchFamily="18" charset="0"/>
              <a:cs typeface="Times New Roman" pitchFamily="18" charset="0"/>
            </a:endParaRPr>
          </a:p>
          <a:p>
            <a:pPr>
              <a:buNone/>
            </a:pPr>
            <a:endParaRPr lang="zh-CN" altLang="en-US"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8340</TotalTime>
  <Words>1092</Words>
  <Application>Microsoft Office PowerPoint</Application>
  <PresentationFormat>On-screen Show (4:3)</PresentationFormat>
  <Paragraphs>315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主题</vt:lpstr>
      <vt:lpstr>《英语国家社会与文化入门》(下册）</vt:lpstr>
      <vt:lpstr>  Canada Unit 18  The Government and Politics of Canada   </vt:lpstr>
      <vt:lpstr>Quiz</vt:lpstr>
      <vt:lpstr>Focal Points</vt:lpstr>
      <vt:lpstr>This Unit Is Divided into Four Sections</vt:lpstr>
      <vt:lpstr>I. Historical Background</vt:lpstr>
      <vt:lpstr>I. Historical Background</vt:lpstr>
      <vt:lpstr>I. Historical Background</vt:lpstr>
      <vt:lpstr>I. Historical Background</vt:lpstr>
      <vt:lpstr>II. Structures of Government Canada’s Political Traditions</vt:lpstr>
      <vt:lpstr>II. Structures of Government</vt:lpstr>
      <vt:lpstr>II. Structures of Government</vt:lpstr>
      <vt:lpstr>II. Structures of Government</vt:lpstr>
      <vt:lpstr>II. Structures of Government</vt:lpstr>
      <vt:lpstr>II. Structures of Government</vt:lpstr>
      <vt:lpstr>III. The Federal Political Scene</vt:lpstr>
      <vt:lpstr>III. The Federal Political Scene</vt:lpstr>
      <vt:lpstr>III. The Federal Political Scene</vt:lpstr>
      <vt:lpstr>III. The Federal Political Scene</vt:lpstr>
      <vt:lpstr>III. The Federal Political Scene</vt:lpstr>
      <vt:lpstr>III. The Federal Political Scene</vt:lpstr>
      <vt:lpstr>IV. Canadian Prime Ministers</vt:lpstr>
      <vt:lpstr>IV. Canadian Prime Ministers</vt:lpstr>
      <vt:lpstr>IV. Canadian Prime Ministers</vt:lpstr>
      <vt:lpstr>IV. Canadian Prime Ministers</vt:lpstr>
      <vt:lpstr>IV. Canadian Prime Ministers</vt:lpstr>
      <vt:lpstr>IV. Canadian Prime Ministers</vt:lpstr>
      <vt:lpstr>IV. Canadian Prime Ministers</vt:lpstr>
      <vt:lpstr>IV. Canadian Prime Ministers</vt:lpstr>
      <vt:lpstr>IV. Canadian Prime Ministers</vt:lpstr>
      <vt:lpstr>IV. Canadian Prime Ministers</vt:lpstr>
      <vt:lpstr>Slide 32</vt:lpstr>
      <vt:lpstr>Questions for Discussion</vt:lpstr>
      <vt:lpstr>The End</vt:lpstr>
    </vt:vector>
  </TitlesOfParts>
  <Company>Gskening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Gs</dc:creator>
  <cp:lastModifiedBy>Wang</cp:lastModifiedBy>
  <cp:revision>481</cp:revision>
  <dcterms:created xsi:type="dcterms:W3CDTF">2014-09-25T16:49:36Z</dcterms:created>
  <dcterms:modified xsi:type="dcterms:W3CDTF">2015-12-07T04:00:36Z</dcterms:modified>
</cp:coreProperties>
</file>